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79" r:id="rId7"/>
    <p:sldId id="281" r:id="rId8"/>
    <p:sldId id="282" r:id="rId9"/>
    <p:sldId id="283" r:id="rId10"/>
    <p:sldId id="261" r:id="rId11"/>
    <p:sldId id="263" r:id="rId12"/>
    <p:sldId id="267" r:id="rId13"/>
    <p:sldId id="269" r:id="rId14"/>
    <p:sldId id="287" r:id="rId15"/>
    <p:sldId id="271" r:id="rId16"/>
    <p:sldId id="296" r:id="rId17"/>
    <p:sldId id="297" r:id="rId18"/>
    <p:sldId id="298" r:id="rId19"/>
    <p:sldId id="299" r:id="rId20"/>
    <p:sldId id="300" r:id="rId21"/>
    <p:sldId id="302" r:id="rId22"/>
    <p:sldId id="301" r:id="rId23"/>
    <p:sldId id="303" r:id="rId24"/>
    <p:sldId id="304" r:id="rId25"/>
    <p:sldId id="295" r:id="rId26"/>
    <p:sldId id="272" r:id="rId27"/>
    <p:sldId id="273" r:id="rId28"/>
    <p:sldId id="274" r:id="rId29"/>
    <p:sldId id="284" r:id="rId30"/>
    <p:sldId id="294" r:id="rId31"/>
    <p:sldId id="285" r:id="rId32"/>
    <p:sldId id="286" r:id="rId33"/>
    <p:sldId id="275" r:id="rId34"/>
    <p:sldId id="276" r:id="rId35"/>
    <p:sldId id="277" r:id="rId36"/>
    <p:sldId id="278" r:id="rId37"/>
    <p:sldId id="288" r:id="rId38"/>
    <p:sldId id="293" r:id="rId39"/>
    <p:sldId id="289" r:id="rId40"/>
    <p:sldId id="290" r:id="rId41"/>
    <p:sldId id="291" r:id="rId42"/>
    <p:sldId id="292"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Comfortaa" pitchFamily="2" charset="0"/>
      <p:regular r:id="rId49"/>
      <p:bold r:id="rId50"/>
    </p:embeddedFont>
    <p:embeddedFont>
      <p:font typeface="Lato" panose="020F0502020204030203" pitchFamily="34" charset="0"/>
      <p:regular r:id="rId51"/>
      <p:bold r:id="rId52"/>
      <p:italic r:id="rId53"/>
      <p:boldItalic r:id="rId54"/>
    </p:embeddedFont>
    <p:embeddedFont>
      <p:font typeface="Quicksand" pitchFamily="2" charset="77"/>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iJgSHNMI0tzMkFchjK5ifIKgOWl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80223E-D5A6-4CB1-A044-8BDE56463B5A}">
  <a:tblStyle styleId="{9780223E-D5A6-4CB1-A044-8BDE56463B5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9"/>
    <p:restoredTop sz="73803"/>
  </p:normalViewPr>
  <p:slideViewPr>
    <p:cSldViewPr snapToGrid="0">
      <p:cViewPr varScale="1">
        <p:scale>
          <a:sx n="89" d="100"/>
          <a:sy n="89" d="100"/>
        </p:scale>
        <p:origin x="5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4438d2821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14438d28213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4438d28213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14438d28213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4438d283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14438d2839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4438d2839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14438d2839a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4438d2821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14438d28213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05361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202967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442029670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202967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442029670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80401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202967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442029670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71405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202967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442029670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39954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202967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442029670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87153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Em</a:t>
            </a:r>
            <a:r>
              <a:rPr lang="en-US" dirty="0"/>
              <a:t> </a:t>
            </a:r>
            <a:r>
              <a:rPr lang="en-US" dirty="0" err="1"/>
              <a:t>chào</a:t>
            </a:r>
            <a:r>
              <a:rPr lang="en-US" dirty="0"/>
              <a:t> </a:t>
            </a:r>
            <a:r>
              <a:rPr lang="en-US" dirty="0" err="1"/>
              <a:t>các</a:t>
            </a:r>
            <a:r>
              <a:rPr lang="en-US" dirty="0"/>
              <a:t> </a:t>
            </a:r>
            <a:r>
              <a:rPr lang="en-US" dirty="0" err="1"/>
              <a:t>thầy</a:t>
            </a:r>
            <a:r>
              <a:rPr lang="en-US" dirty="0"/>
              <a:t> </a:t>
            </a:r>
            <a:r>
              <a:rPr lang="en-US" dirty="0" err="1"/>
              <a:t>cô</a:t>
            </a:r>
            <a:r>
              <a:rPr lang="en-US" dirty="0"/>
              <a:t> </a:t>
            </a:r>
            <a:r>
              <a:rPr lang="en-US" dirty="0" err="1"/>
              <a:t>trong</a:t>
            </a:r>
            <a:r>
              <a:rPr lang="en-US" dirty="0"/>
              <a:t> ban </a:t>
            </a:r>
            <a:r>
              <a:rPr lang="en-US" dirty="0" err="1"/>
              <a:t>hội</a:t>
            </a:r>
            <a:r>
              <a:rPr lang="en-US" dirty="0"/>
              <a:t> </a:t>
            </a:r>
            <a:r>
              <a:rPr lang="en-US" dirty="0" err="1"/>
              <a:t>đồng</a:t>
            </a:r>
            <a:r>
              <a:rPr lang="en-US" dirty="0"/>
              <a:t> </a:t>
            </a:r>
            <a:r>
              <a:rPr lang="en-US" dirty="0" err="1"/>
              <a:t>bảo</a:t>
            </a:r>
            <a:r>
              <a:rPr lang="en-US" dirty="0"/>
              <a:t> </a:t>
            </a:r>
            <a:r>
              <a:rPr lang="en-US" dirty="0" err="1"/>
              <a:t>vệ</a:t>
            </a:r>
            <a:r>
              <a:rPr lang="en-US" dirty="0"/>
              <a:t> </a:t>
            </a:r>
            <a:r>
              <a:rPr lang="en-US" dirty="0" err="1"/>
              <a:t>tại</a:t>
            </a:r>
            <a:r>
              <a:rPr lang="en-US" dirty="0"/>
              <a:t> </a:t>
            </a:r>
            <a:r>
              <a:rPr lang="en-US" dirty="0" err="1"/>
              <a:t>buổi</a:t>
            </a:r>
            <a:r>
              <a:rPr lang="en-US" dirty="0"/>
              <a:t> </a:t>
            </a:r>
            <a:r>
              <a:rPr lang="en-US" dirty="0" err="1"/>
              <a:t>bảo</a:t>
            </a:r>
            <a:r>
              <a:rPr lang="en-US" dirty="0"/>
              <a:t> </a:t>
            </a:r>
            <a:r>
              <a:rPr lang="en-US" dirty="0" err="1"/>
              <a:t>vệ</a:t>
            </a:r>
            <a:r>
              <a:rPr lang="en-US" dirty="0"/>
              <a:t> </a:t>
            </a:r>
            <a:r>
              <a:rPr lang="en-US" dirty="0" err="1"/>
              <a:t>ngày</a:t>
            </a:r>
            <a:r>
              <a:rPr lang="en-US" dirty="0"/>
              <a:t> </a:t>
            </a:r>
            <a:r>
              <a:rPr lang="en-US" dirty="0" err="1"/>
              <a:t>hôm</a:t>
            </a:r>
            <a:r>
              <a:rPr lang="en-US" dirty="0"/>
              <a:t> nay</a:t>
            </a:r>
          </a:p>
          <a:p>
            <a:pPr marL="0" lvl="0" indent="0" algn="l" rtl="0">
              <a:lnSpc>
                <a:spcPct val="100000"/>
              </a:lnSpc>
              <a:spcBef>
                <a:spcPts val="0"/>
              </a:spcBef>
              <a:spcAft>
                <a:spcPts val="0"/>
              </a:spcAft>
              <a:buSzPts val="1100"/>
              <a:buNone/>
            </a:pPr>
            <a:r>
              <a:rPr lang="vi-VN" b="0" i="0" dirty="0">
                <a:solidFill>
                  <a:srgbClr val="374151"/>
                </a:solidFill>
                <a:effectLst/>
                <a:latin typeface="Söhne"/>
              </a:rPr>
              <a:t>em tên là NVT, sinh viên lớp 03 khòa kỹ thuật máy tính k 63. Hôm nay, em rất vinh dự được trình bày về đồ án tốt nghiệp của mình.</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Sau 1 </a:t>
            </a:r>
            <a:r>
              <a:rPr lang="en-US" dirty="0" err="1"/>
              <a:t>khảong</a:t>
            </a:r>
            <a:r>
              <a:rPr lang="en-US" dirty="0"/>
              <a:t> </a:t>
            </a:r>
            <a:r>
              <a:rPr lang="en-US" dirty="0" err="1"/>
              <a:t>thời</a:t>
            </a:r>
            <a:r>
              <a:rPr lang="en-US" dirty="0"/>
              <a:t> </a:t>
            </a:r>
            <a:r>
              <a:rPr lang="en-US" dirty="0" err="1"/>
              <a:t>gian</a:t>
            </a:r>
            <a:r>
              <a:rPr lang="en-US" dirty="0"/>
              <a:t> </a:t>
            </a:r>
            <a:r>
              <a:rPr lang="en-US" dirty="0" err="1"/>
              <a:t>làm</a:t>
            </a:r>
            <a:r>
              <a:rPr lang="en-US" dirty="0"/>
              <a:t> </a:t>
            </a:r>
            <a:r>
              <a:rPr lang="en-US" dirty="0" err="1"/>
              <a:t>việc</a:t>
            </a:r>
            <a:r>
              <a:rPr lang="en-US" dirty="0"/>
              <a:t> </a:t>
            </a:r>
            <a:r>
              <a:rPr lang="en-US" dirty="0" err="1"/>
              <a:t>và</a:t>
            </a:r>
            <a:r>
              <a:rPr lang="en-US" dirty="0"/>
              <a:t> </a:t>
            </a:r>
            <a:r>
              <a:rPr lang="en-US" dirty="0" err="1"/>
              <a:t>trao</a:t>
            </a:r>
            <a:r>
              <a:rPr lang="en-US" dirty="0"/>
              <a:t> </a:t>
            </a:r>
            <a:r>
              <a:rPr lang="en-US" dirty="0" err="1"/>
              <a:t>đổi</a:t>
            </a:r>
            <a:r>
              <a:rPr lang="en-US" dirty="0"/>
              <a:t> </a:t>
            </a:r>
            <a:r>
              <a:rPr lang="en-US" dirty="0" err="1"/>
              <a:t>với</a:t>
            </a:r>
            <a:r>
              <a:rPr lang="en-US" dirty="0"/>
              <a:t> </a:t>
            </a:r>
            <a:r>
              <a:rPr lang="en-US" dirty="0" err="1"/>
              <a:t>thầy</a:t>
            </a:r>
            <a:r>
              <a:rPr lang="en-US" dirty="0"/>
              <a:t> </a:t>
            </a:r>
            <a:r>
              <a:rPr lang="en-US" dirty="0" err="1"/>
              <a:t>thì</a:t>
            </a:r>
            <a:r>
              <a:rPr lang="en-US" dirty="0"/>
              <a:t> </a:t>
            </a:r>
            <a:r>
              <a:rPr lang="en-US" dirty="0" err="1"/>
              <a:t>em</a:t>
            </a:r>
            <a:r>
              <a:rPr lang="en-US" dirty="0"/>
              <a:t> </a:t>
            </a:r>
            <a:r>
              <a:rPr lang="en-US" dirty="0" err="1"/>
              <a:t>và</a:t>
            </a:r>
            <a:r>
              <a:rPr lang="en-US" dirty="0"/>
              <a:t> </a:t>
            </a:r>
            <a:r>
              <a:rPr lang="en-US" dirty="0" err="1"/>
              <a:t>thầy</a:t>
            </a:r>
            <a:r>
              <a:rPr lang="en-US" dirty="0"/>
              <a:t> </a:t>
            </a:r>
            <a:r>
              <a:rPr lang="en-US" dirty="0" err="1"/>
              <a:t>đã</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về</a:t>
            </a:r>
            <a:r>
              <a:rPr lang="en-US" dirty="0"/>
              <a:t> </a:t>
            </a:r>
            <a:r>
              <a:rPr lang="en-US" dirty="0" err="1"/>
              <a:t>việc</a:t>
            </a:r>
            <a:r>
              <a:rPr lang="en-US" dirty="0"/>
              <a:t> </a:t>
            </a:r>
            <a:r>
              <a:rPr lang="en-US" dirty="0" err="1"/>
              <a:t>xây</a:t>
            </a:r>
            <a:r>
              <a:rPr lang="en-US" dirty="0"/>
              <a:t> </a:t>
            </a:r>
            <a:r>
              <a:rPr lang="en-US" dirty="0" err="1"/>
              <a:t>dựng</a:t>
            </a:r>
            <a:r>
              <a:rPr lang="en-US" dirty="0"/>
              <a:t> </a:t>
            </a:r>
            <a:r>
              <a:rPr lang="en-US" sz="1100" b="1" i="0" u="none" strike="noStrike" cap="none" dirty="0" err="1">
                <a:solidFill>
                  <a:srgbClr val="C00000"/>
                </a:solidFill>
                <a:latin typeface="Times New Roman"/>
                <a:ea typeface="Times New Roman"/>
                <a:cs typeface="Times New Roman"/>
                <a:sym typeface="Times New Roman"/>
              </a:rPr>
              <a:t>Hệ</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thống</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quản</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lý</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vào</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ra</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tại</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khu</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đô</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thị</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thấp</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tầng</a:t>
            </a:r>
            <a:endParaRPr lang="en-US" sz="1100" b="1" i="0" u="none" strike="noStrike" cap="none" dirty="0">
              <a:solidFill>
                <a:srgbClr val="C00000"/>
              </a:solidFill>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a:solidFill>
                  <a:srgbClr val="C00000"/>
                </a:solidFill>
                <a:latin typeface="Times New Roman"/>
                <a:ea typeface="Times New Roman"/>
                <a:cs typeface="Times New Roman"/>
                <a:sym typeface="Times New Roman"/>
              </a:rPr>
              <a:t>Sau </a:t>
            </a:r>
            <a:r>
              <a:rPr lang="en-US" sz="1100" b="1" i="0" u="none" strike="noStrike" cap="none" dirty="0" err="1">
                <a:solidFill>
                  <a:srgbClr val="C00000"/>
                </a:solidFill>
                <a:latin typeface="Times New Roman"/>
                <a:ea typeface="Times New Roman"/>
                <a:cs typeface="Times New Roman"/>
                <a:sym typeface="Times New Roman"/>
              </a:rPr>
              <a:t>đây</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em</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xin</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trình</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bày</a:t>
            </a:r>
            <a:r>
              <a:rPr lang="en-US" sz="1100" b="1" i="0" u="none" strike="noStrike" cap="none" dirty="0">
                <a:solidFill>
                  <a:srgbClr val="C00000"/>
                </a:solidFill>
                <a:latin typeface="Times New Roman"/>
                <a:ea typeface="Times New Roman"/>
                <a:cs typeface="Times New Roman"/>
                <a:sym typeface="Times New Roman"/>
              </a:rPr>
              <a:t> </a:t>
            </a:r>
            <a:r>
              <a:rPr lang="en-US" sz="1100" b="1" i="0" u="none" strike="noStrike" cap="none" dirty="0" err="1">
                <a:solidFill>
                  <a:srgbClr val="C00000"/>
                </a:solidFill>
                <a:latin typeface="Times New Roman"/>
                <a:ea typeface="Times New Roman"/>
                <a:cs typeface="Times New Roman"/>
                <a:sym typeface="Times New Roman"/>
              </a:rPr>
              <a:t>về</a:t>
            </a:r>
            <a:r>
              <a:rPr lang="en-US" sz="1100" b="1" i="0" u="none" strike="noStrike" cap="none" dirty="0">
                <a:solidFill>
                  <a:srgbClr val="C00000"/>
                </a:solidFill>
                <a:latin typeface="Times New Roman"/>
                <a:ea typeface="Times New Roman"/>
                <a:cs typeface="Times New Roman"/>
                <a:sym typeface="Times New Roman"/>
              </a:rPr>
              <a:t> </a:t>
            </a:r>
          </a:p>
          <a:p>
            <a:pPr marL="0" lvl="0" indent="0" algn="l" rtl="0">
              <a:lnSpc>
                <a:spcPct val="100000"/>
              </a:lnSpc>
              <a:spcBef>
                <a:spcPts val="0"/>
              </a:spcBef>
              <a:spcAft>
                <a:spcPts val="0"/>
              </a:spcAft>
              <a:buSzPts val="1100"/>
              <a:buNone/>
            </a:pPr>
            <a:endParaRPr dirty="0"/>
          </a:p>
        </p:txBody>
      </p:sp>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202967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442029670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02445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202967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442029670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27448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202967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442029670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62022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202967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442029670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48945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202967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442029670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1211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202967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442029670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52970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4438d2839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14438d2839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4438d2839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4438d2839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effectLst/>
                <a:latin typeface="VnNimbusRomanNo9L"/>
              </a:rPr>
              <a:t>Những kẻ phạm tội tận dụng sự tiến bộ của khoa học công nghệ cùng với sự thiếu hiểu biết của người dân để sản xuất ra các giấy tờ giả mạo, gây ra những thiệt hại nghiêm trọng. Đặc biệt, việc làm giả giấy tờ tùy thân để vào ra tại các khu đô thị thấp tầng (Vinhomes Thăng Long, Vinhomes Riverside, Gamuda Gardens...) cũng đang trở thành một thách thức lớn. </a:t>
            </a:r>
            <a:endParaRPr lang="vi-VN" dirty="0"/>
          </a:p>
          <a:p>
            <a:pPr marL="0" lvl="0" indent="0" algn="l" rtl="0">
              <a:spcBef>
                <a:spcPts val="0"/>
              </a:spcBef>
              <a:spcAft>
                <a:spcPts val="0"/>
              </a:spcAft>
              <a:buNone/>
            </a:pPr>
            <a:endParaRPr lang="vi-VN" dirty="0"/>
          </a:p>
          <a:p>
            <a:pPr marL="0" lvl="0" indent="0" algn="l" rtl="0">
              <a:lnSpc>
                <a:spcPct val="100000"/>
              </a:lnSpc>
              <a:spcBef>
                <a:spcPts val="0"/>
              </a:spcBef>
              <a:spcAft>
                <a:spcPts val="0"/>
              </a:spcAft>
              <a:buSzPts val="1100"/>
              <a:buNone/>
            </a:pPr>
            <a:r>
              <a:rPr lang="vi-VN" sz="1100" dirty="0">
                <a:effectLst/>
                <a:latin typeface="VnNimbusRomanNo9L"/>
              </a:rPr>
              <a:t>Với sự tiến bộ của khoa học công nghệ, thì việc làm giả 1 mã qr code với các thông tin cơ bản như họ tê, số cmt, giới tính …. Rất là đơn giản</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438d2839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4438d2839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effectLst/>
                <a:latin typeface="VnNimbusRomanNo9L"/>
              </a:rPr>
              <a:t>Để giải quyết vấn đề này, một giải pháp được đề xuất là sử dụng hệ thống mã QR hai chiều, kết hợp với chữ ký số dựa trên thuật toán mã hóa bất đối xứng RSA. </a:t>
            </a:r>
            <a:endParaRPr lang="vi-VN" dirty="0"/>
          </a:p>
          <a:p>
            <a:pPr marL="0" lvl="0" indent="0" algn="l" rtl="0">
              <a:spcBef>
                <a:spcPts val="0"/>
              </a:spcBef>
              <a:spcAft>
                <a:spcPts val="0"/>
              </a:spcAft>
              <a:buNone/>
            </a:pPr>
            <a:endParaRPr lang="vi-VN"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438d2839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4438d2839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vi-VN" sz="1100" dirty="0">
                <a:effectLst/>
                <a:latin typeface="VnNimbusRomanNo9L"/>
              </a:rPr>
              <a:t>Trọng tâm của giải pháp tập trung vào việc tạo và xác thực tính hợp pháp của QR code. Giải pháp được tóm lược như sau: </a:t>
            </a:r>
            <a:endParaRPr lang="vi-VN" dirty="0"/>
          </a:p>
          <a:p>
            <a:pPr>
              <a:buFont typeface="+mj-lt"/>
              <a:buAutoNum type="arabicPeriod"/>
            </a:pPr>
            <a:r>
              <a:rPr lang="vi-VN" sz="1100" dirty="0">
                <a:effectLst/>
                <a:latin typeface="VnNimbusRomanNo9L"/>
              </a:rPr>
              <a:t>Rút trích thông tin đặc trưng của văn bản; </a:t>
            </a:r>
          </a:p>
          <a:p>
            <a:pPr>
              <a:buFont typeface="+mj-lt"/>
              <a:buAutoNum type="arabicPeriod"/>
            </a:pPr>
            <a:r>
              <a:rPr lang="vi-VN" sz="1100" dirty="0">
                <a:effectLst/>
                <a:latin typeface="VnNimbusRomanNo9L"/>
              </a:rPr>
              <a:t>Tạo QR code từ các thông tin đặc trưng, kết hợp với chữ ký số. </a:t>
            </a:r>
          </a:p>
          <a:p>
            <a:pPr>
              <a:buFont typeface="+mj-lt"/>
              <a:buAutoNum type="arabicPeriod"/>
            </a:pPr>
            <a:r>
              <a:rPr lang="vi-VN" sz="1100" dirty="0">
                <a:effectLst/>
                <a:latin typeface="VnNimbusRomanNo9L"/>
              </a:rPr>
              <a:t>Người dùng (bảo vệ) sử dụng thiết bị đọc mã vạch kết hợp với phần mềm được thiết kế riêng trong việc xác thực QR code này. </a:t>
            </a:r>
          </a:p>
          <a:p>
            <a:pPr marL="0" lvl="0" indent="0" algn="l" rtl="0">
              <a:spcBef>
                <a:spcPts val="0"/>
              </a:spcBef>
              <a:spcAft>
                <a:spcPts val="0"/>
              </a:spcAft>
              <a:buNone/>
            </a:pPr>
            <a:endParaRPr lang="vi-VN"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62077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b="0" i="0" dirty="0">
                <a:solidFill>
                  <a:srgbClr val="374151"/>
                </a:solidFill>
                <a:effectLst/>
                <a:latin typeface="Söhne"/>
              </a:rPr>
              <a:t>Bài thuyết trình của em sẽ được chia thành 4 phần chính</a:t>
            </a:r>
            <a:endParaRPr dirty="0"/>
          </a:p>
        </p:txBody>
      </p:sp>
      <p:sp>
        <p:nvSpPr>
          <p:cNvPr id="71" name="Google Shape;7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4438d2839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4438d2839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effectLst/>
                <a:latin typeface="VnNimbusRomanNo9L"/>
              </a:rPr>
              <a:t>Những kẻ phạm tội tận dụng sự tiến bộ của khoa học công nghệ cùng với sự thiếu hiểu biết của người dân để sản xuất ra các giấy tờ giả mạo, gây ra những thiệt hại nghiêm trọng. Đặc biệt, việc làm giả giấy tờ tùy thân để vào ra tại các khu đô thị thấp tầng (Vinhomes Thăng Long, Vinhomes Riverside, Gamuda Gardens...) cũng đang trở thành một thách thức lớn. </a:t>
            </a:r>
            <a:endParaRPr lang="vi-VN" dirty="0"/>
          </a:p>
          <a:p>
            <a:pPr marL="0" lvl="0" indent="0" algn="l" rtl="0">
              <a:spcBef>
                <a:spcPts val="0"/>
              </a:spcBef>
              <a:spcAft>
                <a:spcPts val="0"/>
              </a:spcAft>
              <a:buNone/>
            </a:pPr>
            <a:endParaRPr lang="vi-VN" dirty="0"/>
          </a:p>
          <a:p>
            <a:pPr marL="0" lvl="0" indent="0" algn="l" rtl="0">
              <a:lnSpc>
                <a:spcPct val="100000"/>
              </a:lnSpc>
              <a:spcBef>
                <a:spcPts val="0"/>
              </a:spcBef>
              <a:spcAft>
                <a:spcPts val="0"/>
              </a:spcAft>
              <a:buSzPts val="1100"/>
              <a:buNone/>
            </a:pPr>
            <a:r>
              <a:rPr lang="vi-VN" sz="1100" dirty="0">
                <a:effectLst/>
                <a:latin typeface="VnNimbusRomanNo9L"/>
              </a:rPr>
              <a:t>Với sự tiến bộ của khoa học công nghệ, thì việc làm giả 1 mã qr code với các thông tin cơ bản như họ tê, số cmt, giới tính …. Rất là đơn giản</a:t>
            </a:r>
            <a:endParaRPr dirty="0"/>
          </a:p>
        </p:txBody>
      </p:sp>
    </p:spTree>
    <p:extLst>
      <p:ext uri="{BB962C8B-B14F-4D97-AF65-F5344CB8AC3E}">
        <p14:creationId xmlns:p14="http://schemas.microsoft.com/office/powerpoint/2010/main" val="2884972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438d2839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4438d2839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vi-VN" sz="1100" dirty="0">
                <a:effectLst/>
                <a:latin typeface="VnNimbusRomanNo9L"/>
              </a:rPr>
              <a:t>Giải thuật sinh QR code: </a:t>
            </a:r>
            <a:endParaRPr lang="vi-VN" dirty="0"/>
          </a:p>
          <a:p>
            <a:pPr>
              <a:buFont typeface="+mj-lt"/>
              <a:buAutoNum type="arabicPeriod"/>
            </a:pPr>
            <a:r>
              <a:rPr lang="vi-VN" sz="1100" dirty="0">
                <a:effectLst/>
                <a:latin typeface="VnNimbusRomanNo9L"/>
              </a:rPr>
              <a:t>Trích thông tin đặc trưng SI của văn bản (được thực hiện thủ công); </a:t>
            </a:r>
          </a:p>
          <a:p>
            <a:pPr>
              <a:buFont typeface="+mj-lt"/>
              <a:buAutoNum type="arabicPeriod"/>
            </a:pPr>
            <a:r>
              <a:rPr lang="vi-VN" sz="1100" dirty="0">
                <a:effectLst/>
                <a:latin typeface="VnNimbusRomanNo9L"/>
              </a:rPr>
              <a:t>Tạo chữ ký số DS, bằng cách kết hợp giữa PK của đơn vị phát hành với SI của văn bản, sử dụng hàm băm H() và hàm mã hóa EPK của thuật toán RSA. Ta có DS: EPK(H(SI), PK); </a:t>
            </a:r>
          </a:p>
          <a:p>
            <a:pPr>
              <a:buFont typeface="+mj-lt"/>
              <a:buAutoNum type="arabicPeriod"/>
            </a:pPr>
            <a:r>
              <a:rPr lang="vi-VN" sz="1100" dirty="0">
                <a:effectLst/>
                <a:latin typeface="VnNimbusRomanNo9L"/>
              </a:rPr>
              <a:t>Tạo QR code từ cặp thông tin (DS,SI); </a:t>
            </a:r>
          </a:p>
          <a:p>
            <a:pPr>
              <a:buFont typeface="+mj-lt"/>
              <a:buAutoNum type="arabicPeriod"/>
            </a:pPr>
            <a:r>
              <a:rPr lang="vi-VN" sz="1100" dirty="0">
                <a:effectLst/>
                <a:latin typeface="VnNimbusRomanNo9L"/>
              </a:rPr>
              <a:t>Tạo QR code từ cặp thông tin (DS,SI); </a:t>
            </a:r>
          </a:p>
          <a:p>
            <a:pPr marL="0" lvl="0" indent="0" algn="l" rtl="0">
              <a:spcBef>
                <a:spcPts val="0"/>
              </a:spcBef>
              <a:spcAft>
                <a:spcPts val="0"/>
              </a:spcAft>
              <a:buNone/>
            </a:pPr>
            <a:endParaRPr lang="vi-VN"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93623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438d2839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4438d2839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vi-VN" sz="1100" dirty="0">
                <a:effectLst/>
                <a:latin typeface="VnNimbusRomanNo9L"/>
              </a:rPr>
              <a:t>Giải thuật xác thực QR code: </a:t>
            </a:r>
            <a:endParaRPr lang="vi-VN" dirty="0"/>
          </a:p>
          <a:p>
            <a:pPr>
              <a:buFont typeface="+mj-lt"/>
              <a:buAutoNum type="arabicPeriod"/>
            </a:pPr>
            <a:r>
              <a:rPr lang="vi-VN" sz="1100" dirty="0">
                <a:effectLst/>
                <a:latin typeface="VnNimbusRomanNo9L"/>
              </a:rPr>
              <a:t>Sử dụng đầu đọc mã vạch hay ĐTTM để quét QR code trên tài liệu cần xác minh. Trích ra DS và SI của văn bản; </a:t>
            </a:r>
          </a:p>
          <a:p>
            <a:pPr>
              <a:buFont typeface="+mj-lt"/>
              <a:buAutoNum type="arabicPeriod"/>
            </a:pPr>
            <a:r>
              <a:rPr lang="vi-VN" sz="1100" dirty="0">
                <a:effectLst/>
                <a:latin typeface="VnNimbusRomanNo9L"/>
              </a:rPr>
              <a:t>Giải mã DS bằng cách sử dụng hàm giải mã DPK của thuật toán RSA, kết hợp với khóa công khai (QK) của đơn vị phát hành văn bản. Ta có DecValue: DQK(DS,QK); </a:t>
            </a:r>
          </a:p>
          <a:p>
            <a:pPr>
              <a:buFont typeface="+mj-lt"/>
              <a:buAutoNum type="arabicPeriod"/>
            </a:pPr>
            <a:r>
              <a:rPr lang="vi-VN" sz="1100" dirty="0">
                <a:effectLst/>
                <a:latin typeface="VnNimbusRomanNo9L"/>
              </a:rPr>
              <a:t>Dùng hàm H() để băm thông tin SI, ta có EncValue: H(SI); </a:t>
            </a:r>
          </a:p>
          <a:p>
            <a:pPr>
              <a:buFont typeface="+mj-lt"/>
              <a:buAutoNum type="arabicPeriod"/>
            </a:pPr>
            <a:r>
              <a:rPr lang="vi-VN" sz="1100" dirty="0">
                <a:effectLst/>
                <a:latin typeface="VnNimbusRomanNo9L"/>
              </a:rPr>
              <a:t>Đối chiếu cặp giá trị DecValue và EncValue; nếu khớp nhau thì QR code này </a:t>
            </a:r>
          </a:p>
          <a:p>
            <a:pPr marL="0" lvl="0" indent="0" algn="l" rtl="0">
              <a:spcBef>
                <a:spcPts val="0"/>
              </a:spcBef>
              <a:spcAft>
                <a:spcPts val="0"/>
              </a:spcAft>
              <a:buNone/>
            </a:pPr>
            <a:endParaRPr lang="vi-VN"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40868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438d2839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14438d2839a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5f2e3cb05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25f2e3cb055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effectLst/>
                <a:latin typeface="VnNimbusRomanNo9L"/>
              </a:rPr>
              <a:t>Ứng dụng đã đạt được mục tiêu đề ra ban đầu xây dựng hệ thống đề xuất giải quyết được việc ra vào các khu đô thị thấp tầng một cách thuận lợi, an toàn và văn minh. </a:t>
            </a:r>
            <a:endParaRPr lang="vi-VN" dirty="0"/>
          </a:p>
          <a:p>
            <a:pPr marL="0" lvl="0" indent="0" algn="l" rtl="0">
              <a:spcBef>
                <a:spcPts val="0"/>
              </a:spcBef>
              <a:spcAft>
                <a:spcPts val="0"/>
              </a:spcAft>
              <a:buNone/>
            </a:pPr>
            <a:endParaRPr lang="vi-VN"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4438d2839a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14438d2839a_1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438d2839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4438d2839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10920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438d2839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4438d2839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70662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438d2839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4438d2839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50062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438d2839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4438d2839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03698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438d2839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4438d2839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047288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438d2839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4438d2839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73284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4438d2821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4438d2821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4438d2821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4438d2821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err="1"/>
              <a:t>Mô</a:t>
            </a:r>
            <a:r>
              <a:rPr lang="en-US" dirty="0"/>
              <a:t> </a:t>
            </a:r>
            <a:r>
              <a:rPr lang="en-US" dirty="0" err="1"/>
              <a:t>hình</a:t>
            </a:r>
            <a:r>
              <a:rPr lang="en-US" dirty="0"/>
              <a:t> </a:t>
            </a:r>
            <a:r>
              <a:rPr lang="en-US" dirty="0" err="1"/>
              <a:t>này</a:t>
            </a:r>
            <a:r>
              <a:rPr lang="en-US" dirty="0"/>
              <a:t> </a:t>
            </a:r>
            <a:r>
              <a:rPr lang="en-US" dirty="0" err="1"/>
              <a:t>có</a:t>
            </a:r>
            <a:r>
              <a:rPr lang="en-US" dirty="0"/>
              <a:t> </a:t>
            </a:r>
            <a:r>
              <a:rPr lang="en-US" dirty="0" err="1"/>
              <a:t>nhiều</a:t>
            </a:r>
            <a:r>
              <a:rPr lang="en-US" dirty="0"/>
              <a:t> </a:t>
            </a:r>
            <a:r>
              <a:rPr lang="en-US" dirty="0" err="1"/>
              <a:t>bất</a:t>
            </a:r>
            <a:r>
              <a:rPr lang="en-US" dirty="0"/>
              <a:t> </a:t>
            </a:r>
            <a:r>
              <a:rPr lang="en-US" dirty="0" err="1"/>
              <a:t>cập</a:t>
            </a:r>
            <a:r>
              <a:rPr lang="en-US" dirty="0"/>
              <a:t> </a:t>
            </a:r>
            <a:r>
              <a:rPr lang="en-US" dirty="0" err="1"/>
              <a:t>điển</a:t>
            </a:r>
            <a:r>
              <a:rPr lang="en-US" dirty="0"/>
              <a:t> </a:t>
            </a:r>
            <a:r>
              <a:rPr lang="en-US" dirty="0" err="1"/>
              <a:t>hình</a:t>
            </a:r>
            <a:r>
              <a:rPr lang="en-US" dirty="0"/>
              <a:t> </a:t>
            </a:r>
            <a:r>
              <a:rPr lang="en-US" dirty="0" err="1"/>
              <a:t>là</a:t>
            </a:r>
            <a:r>
              <a:rPr lang="en-US" dirty="0"/>
              <a:t> 3 </a:t>
            </a:r>
            <a:r>
              <a:rPr lang="en-US" dirty="0" err="1"/>
              <a:t>bất</a:t>
            </a:r>
            <a:r>
              <a:rPr lang="en-US" dirty="0"/>
              <a:t> </a:t>
            </a:r>
            <a:r>
              <a:rPr lang="en-US" dirty="0" err="1"/>
              <a:t>cập</a:t>
            </a:r>
            <a:r>
              <a:rPr lang="en-US" dirty="0"/>
              <a:t> </a:t>
            </a:r>
            <a:r>
              <a:rPr lang="en-US" dirty="0" err="1"/>
              <a:t>chính</a:t>
            </a:r>
            <a:r>
              <a:rPr lang="en-US" dirty="0"/>
              <a:t> </a:t>
            </a:r>
            <a:r>
              <a:rPr lang="en-US" dirty="0" err="1"/>
              <a:t>sau</a:t>
            </a:r>
            <a:r>
              <a:rPr lang="en-US" dirty="0"/>
              <a:t> </a:t>
            </a:r>
            <a:r>
              <a:rPr lang="en-US" dirty="0" err="1"/>
              <a:t>đây</a:t>
            </a:r>
            <a:endParaRPr lang="en-US" dirty="0"/>
          </a:p>
          <a:p>
            <a:r>
              <a:rPr lang="en-US" dirty="0"/>
              <a:t>1: </a:t>
            </a:r>
            <a:r>
              <a:rPr lang="vi-VN" sz="1100" dirty="0">
                <a:solidFill>
                  <a:schemeClr val="bg1"/>
                </a:solidFill>
                <a:latin typeface="Times New Roman" panose="02020603050405020304" pitchFamily="18" charset="0"/>
                <a:cs typeface="Times New Roman" panose="02020603050405020304" pitchFamily="18" charset="0"/>
              </a:rPr>
              <a:t>Không phải lúc nào cũng mang theo thẻ cư dân (đi dạo, đi mua đồ lặt vặt...) thì hoặc phải nói khó bảo vệ hoặc bảo vệ phải nhớ mặt (rất khó). Mà nếu bảo vệ làm việc cảm tính kiểu đó thì dẫn đến mất an toàn khi người lạ lọt được vào. </a:t>
            </a:r>
          </a:p>
          <a:p>
            <a:r>
              <a:rPr lang="vi-VN" sz="1100" dirty="0">
                <a:solidFill>
                  <a:schemeClr val="bg1"/>
                </a:solidFill>
                <a:latin typeface="Times New Roman" panose="02020603050405020304" pitchFamily="18" charset="0"/>
                <a:cs typeface="Times New Roman" panose="02020603050405020304" pitchFamily="18" charset="0"/>
              </a:rPr>
              <a:t>2:Chủ nhà phải nghe điện thoại khi có người đến nhà (điều này cũng khá phiền phức đặc biệt những người bận rộn có nhiều cuộc điện thoại công việc)</a:t>
            </a:r>
          </a:p>
          <a:p>
            <a:endParaRPr lang="vi-VN" sz="1100" dirty="0">
              <a:solidFill>
                <a:schemeClr val="bg1"/>
              </a:solidFill>
              <a:latin typeface="Times New Roman" panose="02020603050405020304" pitchFamily="18" charset="0"/>
              <a:cs typeface="Times New Roman" panose="02020603050405020304" pitchFamily="18" charset="0"/>
            </a:endParaRPr>
          </a:p>
          <a:p>
            <a:endParaRPr lang="vi-VN" sz="11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5724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4438d2821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4438d2821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effectLst/>
                <a:latin typeface="VnNimbusRomanNo9L"/>
              </a:rPr>
              <a:t>Hệ thống sau khi xây dựng sẽ giải quyết được việc ra vào các khu đô thị thấp tầng (toàn dân giàu) một cách thuận lợi, an toàn và văn minh. </a:t>
            </a:r>
            <a:endParaRPr lang="vi-VN" dirty="0"/>
          </a:p>
          <a:p>
            <a:pPr marL="0" lvl="0" indent="0" algn="l" rtl="0">
              <a:spcBef>
                <a:spcPts val="0"/>
              </a:spcBef>
              <a:spcAft>
                <a:spcPts val="0"/>
              </a:spcAft>
              <a:buNone/>
            </a:pPr>
            <a:r>
              <a:rPr lang="vi-VN" dirty="0"/>
              <a:t> </a:t>
            </a:r>
          </a:p>
          <a:p>
            <a:pPr marL="0" lvl="0" indent="0" algn="l" rtl="0">
              <a:spcBef>
                <a:spcPts val="0"/>
              </a:spcBef>
              <a:spcAft>
                <a:spcPts val="0"/>
              </a:spcAft>
              <a:buNone/>
            </a:pPr>
            <a:endParaRPr lang="vi-VN"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83020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4438d2821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4438d2821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mj-lt"/>
              <a:buAutoNum type="arabicPeriod"/>
            </a:pPr>
            <a:r>
              <a:rPr lang="vi-VN" sz="1100" dirty="0">
                <a:effectLst/>
                <a:latin typeface="VnNimbusRomanNo9L"/>
              </a:rPr>
              <a:t>Xây dựng hệ thống web quản lý thông tin cư dân với các vai trò khác nhau (chủ nhà, người trong nhà, quản trị hệ thống, bảo vệ, quản lý dân cư) </a:t>
            </a:r>
          </a:p>
          <a:p>
            <a:pPr>
              <a:buFont typeface="+mj-lt"/>
              <a:buAutoNum type="arabicPeriod"/>
            </a:pPr>
            <a:r>
              <a:rPr lang="vi-VN" sz="1100" dirty="0">
                <a:effectLst/>
                <a:latin typeface="VnNimbusRomanNo9L"/>
              </a:rPr>
              <a:t>Hệ thống này quản lý cư dân theo từng địa chỉ nhà, mỗi người dùng khi đăng ký sẽ được tạo tài khoản riêng (gắn kèm một chứng thư số do hệ thống sinh ra) </a:t>
            </a:r>
          </a:p>
          <a:p>
            <a:pPr>
              <a:buFont typeface="+mj-lt"/>
              <a:buAutoNum type="arabicPeriod"/>
            </a:pPr>
            <a:r>
              <a:rPr lang="vi-VN" sz="1100" dirty="0">
                <a:effectLst/>
                <a:latin typeface="VnNimbusRomanNo9L"/>
              </a:rPr>
              <a:t>Việc tạo tài khoản do người của ban quản lý làm hoặc dân cư đăng ký rồi ban quản trị duyệt. Chủ nhà có thể đăng ký tạo tài khoản cho người trong nhà rồi chờ ban quản lý duyệt. </a:t>
            </a:r>
          </a:p>
          <a:p>
            <a:pPr marL="0" lvl="0" indent="0" algn="l" rtl="0">
              <a:spcBef>
                <a:spcPts val="0"/>
              </a:spcBef>
              <a:spcAft>
                <a:spcPts val="0"/>
              </a:spcAft>
              <a:buNone/>
            </a:pPr>
            <a:endParaRPr lang="vi-VN"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35150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4438d2821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4438d2821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mj-lt"/>
              <a:buAutoNum type="arabicPeriod"/>
            </a:pPr>
            <a:r>
              <a:rPr lang="vi-VN" sz="1100" dirty="0">
                <a:effectLst/>
                <a:latin typeface="VnNimbusRomanNo9L"/>
              </a:rPr>
              <a:t>Mỗi người dân sẽ vào hệ thống và đăng nhập bằng tài khoản của mình. </a:t>
            </a:r>
          </a:p>
          <a:p>
            <a:pPr>
              <a:buFont typeface="+mj-lt"/>
              <a:buAutoNum type="arabicPeriod"/>
            </a:pPr>
            <a:r>
              <a:rPr lang="vi-VN" sz="1100" dirty="0">
                <a:effectLst/>
                <a:latin typeface="VnNimbusRomanNo9L"/>
              </a:rPr>
              <a:t>Khi vào ra cổng, mỗi người dân mang theo điện thoại thì chỉ cần hiện màn hình QR code quét qua đầu đọc, đầu đọc sẽ hiện ra thông tin của cư dân (tên, số nhà...) và được vào. </a:t>
            </a:r>
          </a:p>
          <a:p>
            <a:pPr>
              <a:buFont typeface="+mj-lt"/>
              <a:buAutoNum type="arabicPeriod"/>
            </a:pPr>
            <a:r>
              <a:rPr lang="vi-VN" sz="1100" dirty="0">
                <a:effectLst/>
                <a:latin typeface="VnNimbusRomanNo9L"/>
              </a:rPr>
              <a:t>Khi có khách đến, người mời khách (bố, mẹ, con...) dùng hệ thống tạo một QR code có tác dụng đến một thời điểm, gửi ảnh cho khách (QR sẽ kèm thông tin: Họ tên khách, đến nhà nào, việc gì). Khi khách đến chỉ cần quẹt QR này qua máy đọc và xem CCCD (để xác thực họ tên nếu cần). Khi khách về cũng quẹt QR này để ra về. Thông tin trong QR được mã hóa bởi chữ ký số của người tạo QR. Do đó không có khả năng làm giả QR. </a:t>
            </a:r>
          </a:p>
          <a:p>
            <a:pPr marL="0" lvl="0" indent="0" algn="l" rtl="0">
              <a:spcBef>
                <a:spcPts val="0"/>
              </a:spcBef>
              <a:spcAft>
                <a:spcPts val="0"/>
              </a:spcAft>
              <a:buNone/>
            </a:pPr>
            <a:endParaRPr lang="vi-VN"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78141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7"/>
        <p:cNvGrpSpPr/>
        <p:nvPr/>
      </p:nvGrpSpPr>
      <p:grpSpPr>
        <a:xfrm>
          <a:off x="0" y="0"/>
          <a:ext cx="0" cy="0"/>
          <a:chOff x="0" y="0"/>
          <a:chExt cx="0" cy="0"/>
        </a:xfrm>
      </p:grpSpPr>
      <p:sp>
        <p:nvSpPr>
          <p:cNvPr id="8" name="Google Shape;8;p11"/>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chemeClr val="lt1"/>
        </a:solidFill>
        <a:effectLst/>
      </p:bgPr>
    </p:bg>
    <p:spTree>
      <p:nvGrpSpPr>
        <p:cNvPr id="1" name="Shape 11"/>
        <p:cNvGrpSpPr/>
        <p:nvPr/>
      </p:nvGrpSpPr>
      <p:grpSpPr>
        <a:xfrm>
          <a:off x="0" y="0"/>
          <a:ext cx="0" cy="0"/>
          <a:chOff x="0" y="0"/>
          <a:chExt cx="0" cy="0"/>
        </a:xfrm>
      </p:grpSpPr>
      <p:cxnSp>
        <p:nvCxnSpPr>
          <p:cNvPr id="12" name="Google Shape;12;p14"/>
          <p:cNvCxnSpPr/>
          <p:nvPr/>
        </p:nvCxnSpPr>
        <p:spPr>
          <a:xfrm>
            <a:off x="0" y="330408"/>
            <a:ext cx="12192000" cy="0"/>
          </a:xfrm>
          <a:prstGeom prst="straightConnector1">
            <a:avLst/>
          </a:prstGeom>
          <a:noFill/>
          <a:ln w="673100" cap="flat" cmpd="sng">
            <a:solidFill>
              <a:srgbClr val="C02034"/>
            </a:solidFill>
            <a:prstDash val="solid"/>
            <a:miter lim="800000"/>
            <a:headEnd type="none" w="sm" len="sm"/>
            <a:tailEnd type="none" w="sm" len="sm"/>
          </a:ln>
        </p:spPr>
      </p:cxnSp>
      <p:sp>
        <p:nvSpPr>
          <p:cNvPr id="13" name="Google Shape;13;p14"/>
          <p:cNvSpPr txBox="1">
            <a:spLocks noGrp="1"/>
          </p:cNvSpPr>
          <p:nvPr>
            <p:ph type="body" idx="1"/>
          </p:nvPr>
        </p:nvSpPr>
        <p:spPr>
          <a:xfrm>
            <a:off x="338736" y="1058844"/>
            <a:ext cx="11514528" cy="490912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5" name="Google Shape;15;p14"/>
          <p:cNvCxnSpPr/>
          <p:nvPr/>
        </p:nvCxnSpPr>
        <p:spPr>
          <a:xfrm>
            <a:off x="-4759" y="791241"/>
            <a:ext cx="12196759" cy="0"/>
          </a:xfrm>
          <a:prstGeom prst="straightConnector1">
            <a:avLst/>
          </a:prstGeom>
          <a:noFill/>
          <a:ln w="44450" cap="flat" cmpd="sng">
            <a:solidFill>
              <a:srgbClr val="E79E0A"/>
            </a:solidFill>
            <a:prstDash val="solid"/>
            <a:miter lim="800000"/>
            <a:headEnd type="none" w="sm" len="sm"/>
            <a:tailEnd type="none" w="sm" len="sm"/>
          </a:ln>
        </p:spPr>
      </p:cxnSp>
      <p:pic>
        <p:nvPicPr>
          <p:cNvPr id="16" name="Google Shape;16;p14"/>
          <p:cNvPicPr preferRelativeResize="0"/>
          <p:nvPr/>
        </p:nvPicPr>
        <p:blipFill rotWithShape="1">
          <a:blip r:embed="rId2">
            <a:alphaModFix/>
          </a:blip>
          <a:srcRect l="-12703" r="1"/>
          <a:stretch/>
        </p:blipFill>
        <p:spPr>
          <a:xfrm>
            <a:off x="129363" y="6251550"/>
            <a:ext cx="1169954" cy="421212"/>
          </a:xfrm>
          <a:prstGeom prst="rect">
            <a:avLst/>
          </a:prstGeom>
          <a:noFill/>
          <a:ln>
            <a:noFill/>
          </a:ln>
        </p:spPr>
      </p:pic>
      <p:sp>
        <p:nvSpPr>
          <p:cNvPr id="17" name="Google Shape;17;p14"/>
          <p:cNvSpPr txBox="1"/>
          <p:nvPr/>
        </p:nvSpPr>
        <p:spPr>
          <a:xfrm>
            <a:off x="1250879" y="6330006"/>
            <a:ext cx="26383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dk1"/>
                </a:solidFill>
                <a:latin typeface="Arial"/>
                <a:ea typeface="Arial"/>
                <a:cs typeface="Arial"/>
                <a:sym typeface="Arial"/>
              </a:rPr>
              <a:t>TRƯỜNG CÔNG NGHỆ THÔNG TIN VÀ TRUYỀN THÔNG</a:t>
            </a:r>
            <a:br>
              <a:rPr lang="en-US" sz="600" b="1" i="0" u="none" strike="noStrike" cap="none">
                <a:solidFill>
                  <a:schemeClr val="dk1"/>
                </a:solidFill>
                <a:latin typeface="Arial"/>
                <a:ea typeface="Arial"/>
                <a:cs typeface="Arial"/>
                <a:sym typeface="Arial"/>
              </a:rPr>
            </a:br>
            <a:r>
              <a:rPr lang="en-US" sz="600" b="0" i="0" u="none" strike="noStrike" cap="none">
                <a:solidFill>
                  <a:schemeClr val="dk1"/>
                </a:solidFill>
                <a:latin typeface="Arial"/>
                <a:ea typeface="Arial"/>
                <a:cs typeface="Arial"/>
                <a:sym typeface="Arial"/>
              </a:rPr>
              <a:t>School of Information and Communication Technology</a:t>
            </a:r>
            <a:endParaRPr sz="1400" b="0" i="0" u="none" strike="noStrike" cap="none">
              <a:solidFill>
                <a:srgbClr val="000000"/>
              </a:solidFill>
              <a:latin typeface="Arial"/>
              <a:ea typeface="Arial"/>
              <a:cs typeface="Arial"/>
              <a:sym typeface="Arial"/>
            </a:endParaRPr>
          </a:p>
        </p:txBody>
      </p:sp>
      <p:cxnSp>
        <p:nvCxnSpPr>
          <p:cNvPr id="18" name="Google Shape;18;p14"/>
          <p:cNvCxnSpPr/>
          <p:nvPr/>
        </p:nvCxnSpPr>
        <p:spPr>
          <a:xfrm>
            <a:off x="3429000" y="6461128"/>
            <a:ext cx="8424264" cy="0"/>
          </a:xfrm>
          <a:prstGeom prst="straightConnector1">
            <a:avLst/>
          </a:prstGeom>
          <a:noFill/>
          <a:ln w="28575" cap="flat" cmpd="sng">
            <a:solidFill>
              <a:srgbClr val="C02034"/>
            </a:solidFill>
            <a:prstDash val="solid"/>
            <a:miter lim="800000"/>
            <a:headEnd type="none" w="sm" len="sm"/>
            <a:tailEnd type="none" w="sm" len="sm"/>
          </a:ln>
        </p:spPr>
      </p:cxnSp>
      <p:sp>
        <p:nvSpPr>
          <p:cNvPr id="19" name="Google Shape;19;p14"/>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bg>
      <p:bgPr>
        <a:solidFill>
          <a:schemeClr val="lt1"/>
        </a:solidFill>
        <a:effectLst/>
      </p:bgPr>
    </p:bg>
    <p:spTree>
      <p:nvGrpSpPr>
        <p:cNvPr id="1" name="Shape 20"/>
        <p:cNvGrpSpPr/>
        <p:nvPr/>
      </p:nvGrpSpPr>
      <p:grpSpPr>
        <a:xfrm>
          <a:off x="0" y="0"/>
          <a:ext cx="0" cy="0"/>
          <a:chOff x="0" y="0"/>
          <a:chExt cx="0" cy="0"/>
        </a:xfrm>
      </p:grpSpPr>
      <p:cxnSp>
        <p:nvCxnSpPr>
          <p:cNvPr id="21" name="Google Shape;21;p16"/>
          <p:cNvCxnSpPr/>
          <p:nvPr/>
        </p:nvCxnSpPr>
        <p:spPr>
          <a:xfrm>
            <a:off x="0" y="330408"/>
            <a:ext cx="12192000" cy="0"/>
          </a:xfrm>
          <a:prstGeom prst="straightConnector1">
            <a:avLst/>
          </a:prstGeom>
          <a:noFill/>
          <a:ln w="673100" cap="flat" cmpd="sng">
            <a:solidFill>
              <a:srgbClr val="C02034"/>
            </a:solidFill>
            <a:prstDash val="solid"/>
            <a:miter lim="800000"/>
            <a:headEnd type="none" w="sm" len="sm"/>
            <a:tailEnd type="none" w="sm" len="sm"/>
          </a:ln>
        </p:spPr>
      </p:cxnSp>
      <p:sp>
        <p:nvSpPr>
          <p:cNvPr id="22" name="Google Shape;22;p16"/>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16"/>
          <p:cNvSpPr txBox="1">
            <a:spLocks noGrp="1"/>
          </p:cNvSpPr>
          <p:nvPr>
            <p:ph type="body" idx="1"/>
          </p:nvPr>
        </p:nvSpPr>
        <p:spPr>
          <a:xfrm>
            <a:off x="337539" y="1032510"/>
            <a:ext cx="11515725" cy="493871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4" name="Google Shape;24;p16"/>
          <p:cNvPicPr preferRelativeResize="0"/>
          <p:nvPr/>
        </p:nvPicPr>
        <p:blipFill rotWithShape="1">
          <a:blip r:embed="rId2">
            <a:alphaModFix/>
          </a:blip>
          <a:srcRect l="-12703" r="1"/>
          <a:stretch/>
        </p:blipFill>
        <p:spPr>
          <a:xfrm>
            <a:off x="129363" y="6251550"/>
            <a:ext cx="1169954" cy="421212"/>
          </a:xfrm>
          <a:prstGeom prst="rect">
            <a:avLst/>
          </a:prstGeom>
          <a:noFill/>
          <a:ln>
            <a:noFill/>
          </a:ln>
        </p:spPr>
      </p:pic>
      <p:cxnSp>
        <p:nvCxnSpPr>
          <p:cNvPr id="25" name="Google Shape;25;p16"/>
          <p:cNvCxnSpPr/>
          <p:nvPr/>
        </p:nvCxnSpPr>
        <p:spPr>
          <a:xfrm>
            <a:off x="1400537" y="6461128"/>
            <a:ext cx="10452727" cy="0"/>
          </a:xfrm>
          <a:prstGeom prst="straightConnector1">
            <a:avLst/>
          </a:prstGeom>
          <a:noFill/>
          <a:ln w="28575" cap="flat" cmpd="sng">
            <a:solidFill>
              <a:srgbClr val="C02034"/>
            </a:solidFill>
            <a:prstDash val="solid"/>
            <a:miter lim="800000"/>
            <a:headEnd type="none" w="sm" len="sm"/>
            <a:tailEnd type="none" w="sm" len="sm"/>
          </a:ln>
        </p:spPr>
      </p:cxnSp>
      <p:cxnSp>
        <p:nvCxnSpPr>
          <p:cNvPr id="26" name="Google Shape;26;p16"/>
          <p:cNvCxnSpPr/>
          <p:nvPr/>
        </p:nvCxnSpPr>
        <p:spPr>
          <a:xfrm>
            <a:off x="-4759" y="791241"/>
            <a:ext cx="12196759" cy="0"/>
          </a:xfrm>
          <a:prstGeom prst="straightConnector1">
            <a:avLst/>
          </a:prstGeom>
          <a:noFill/>
          <a:ln w="44450" cap="flat" cmpd="sng">
            <a:solidFill>
              <a:srgbClr val="E79E0A"/>
            </a:solidFill>
            <a:prstDash val="solid"/>
            <a:miter lim="800000"/>
            <a:headEnd type="none" w="sm" len="sm"/>
            <a:tailEnd type="none" w="sm" len="sm"/>
          </a:ln>
        </p:spPr>
      </p:cxnSp>
      <p:sp>
        <p:nvSpPr>
          <p:cNvPr id="27" name="Google Shape;27;p16"/>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19"/>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3788898" y="2461846"/>
            <a:ext cx="4614203" cy="193430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4800"/>
              <a:buFont typeface="Lato"/>
              <a:buNone/>
              <a:defRPr sz="48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12"/>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33"/>
        <p:cNvGrpSpPr/>
        <p:nvPr/>
      </p:nvGrpSpPr>
      <p:grpSpPr>
        <a:xfrm>
          <a:off x="0" y="0"/>
          <a:ext cx="0" cy="0"/>
          <a:chOff x="0" y="0"/>
          <a:chExt cx="0" cy="0"/>
        </a:xfrm>
      </p:grpSpPr>
      <p:cxnSp>
        <p:nvCxnSpPr>
          <p:cNvPr id="34" name="Google Shape;34;p15"/>
          <p:cNvCxnSpPr/>
          <p:nvPr/>
        </p:nvCxnSpPr>
        <p:spPr>
          <a:xfrm>
            <a:off x="0" y="330408"/>
            <a:ext cx="12192000" cy="0"/>
          </a:xfrm>
          <a:prstGeom prst="straightConnector1">
            <a:avLst/>
          </a:prstGeom>
          <a:noFill/>
          <a:ln w="673100" cap="flat" cmpd="sng">
            <a:solidFill>
              <a:srgbClr val="C02034"/>
            </a:solidFill>
            <a:prstDash val="solid"/>
            <a:miter lim="800000"/>
            <a:headEnd type="none" w="sm" len="sm"/>
            <a:tailEnd type="none" w="sm" len="sm"/>
          </a:ln>
        </p:spPr>
      </p:cxnSp>
      <p:sp>
        <p:nvSpPr>
          <p:cNvPr id="35" name="Google Shape;35;p15"/>
          <p:cNvSpPr>
            <a:spLocks noGrp="1"/>
          </p:cNvSpPr>
          <p:nvPr>
            <p:ph type="chart" idx="2"/>
          </p:nvPr>
        </p:nvSpPr>
        <p:spPr>
          <a:xfrm>
            <a:off x="330201" y="1406769"/>
            <a:ext cx="5765800" cy="46558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15"/>
          <p:cNvSpPr>
            <a:spLocks noGrp="1"/>
          </p:cNvSpPr>
          <p:nvPr>
            <p:ph type="pic" idx="3"/>
          </p:nvPr>
        </p:nvSpPr>
        <p:spPr>
          <a:xfrm>
            <a:off x="6238875" y="1414463"/>
            <a:ext cx="5445125" cy="4656137"/>
          </a:xfrm>
          <a:prstGeom prst="rect">
            <a:avLst/>
          </a:prstGeom>
          <a:noFill/>
          <a:ln>
            <a:noFill/>
          </a:ln>
        </p:spPr>
      </p:sp>
      <p:sp>
        <p:nvSpPr>
          <p:cNvPr id="37" name="Google Shape;37;p15"/>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8" name="Google Shape;38;p15"/>
          <p:cNvPicPr preferRelativeResize="0"/>
          <p:nvPr/>
        </p:nvPicPr>
        <p:blipFill rotWithShape="1">
          <a:blip r:embed="rId2">
            <a:alphaModFix/>
          </a:blip>
          <a:srcRect l="-12703" r="1"/>
          <a:stretch/>
        </p:blipFill>
        <p:spPr>
          <a:xfrm>
            <a:off x="129363" y="6251550"/>
            <a:ext cx="1169954" cy="421212"/>
          </a:xfrm>
          <a:prstGeom prst="rect">
            <a:avLst/>
          </a:prstGeom>
          <a:noFill/>
          <a:ln>
            <a:noFill/>
          </a:ln>
        </p:spPr>
      </p:pic>
      <p:sp>
        <p:nvSpPr>
          <p:cNvPr id="39" name="Google Shape;39;p15"/>
          <p:cNvSpPr txBox="1"/>
          <p:nvPr/>
        </p:nvSpPr>
        <p:spPr>
          <a:xfrm>
            <a:off x="1250879" y="6330006"/>
            <a:ext cx="26383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dk1"/>
                </a:solidFill>
                <a:latin typeface="Arial"/>
                <a:ea typeface="Arial"/>
                <a:cs typeface="Arial"/>
                <a:sym typeface="Arial"/>
              </a:rPr>
              <a:t>TRƯỜNG CÔNG NGHỆ THÔNG TIN VÀ TRUYỀN THÔNG</a:t>
            </a:r>
            <a:br>
              <a:rPr lang="en-US" sz="600" b="1" i="0" u="none" strike="noStrike" cap="none">
                <a:solidFill>
                  <a:schemeClr val="dk1"/>
                </a:solidFill>
                <a:latin typeface="Arial"/>
                <a:ea typeface="Arial"/>
                <a:cs typeface="Arial"/>
                <a:sym typeface="Arial"/>
              </a:rPr>
            </a:br>
            <a:r>
              <a:rPr lang="en-US" sz="600" b="0" i="0" u="none" strike="noStrike" cap="none">
                <a:solidFill>
                  <a:schemeClr val="dk1"/>
                </a:solidFill>
                <a:latin typeface="Arial"/>
                <a:ea typeface="Arial"/>
                <a:cs typeface="Arial"/>
                <a:sym typeface="Arial"/>
              </a:rPr>
              <a:t>School of Information and Communication Technology</a:t>
            </a:r>
            <a:endParaRPr sz="1400" b="0" i="0" u="none" strike="noStrike" cap="none">
              <a:solidFill>
                <a:srgbClr val="000000"/>
              </a:solidFill>
              <a:latin typeface="Arial"/>
              <a:ea typeface="Arial"/>
              <a:cs typeface="Arial"/>
              <a:sym typeface="Arial"/>
            </a:endParaRPr>
          </a:p>
        </p:txBody>
      </p:sp>
      <p:cxnSp>
        <p:nvCxnSpPr>
          <p:cNvPr id="40" name="Google Shape;40;p15"/>
          <p:cNvCxnSpPr/>
          <p:nvPr/>
        </p:nvCxnSpPr>
        <p:spPr>
          <a:xfrm>
            <a:off x="3429000" y="6461128"/>
            <a:ext cx="8424264" cy="0"/>
          </a:xfrm>
          <a:prstGeom prst="straightConnector1">
            <a:avLst/>
          </a:prstGeom>
          <a:noFill/>
          <a:ln w="28575" cap="flat" cmpd="sng">
            <a:solidFill>
              <a:srgbClr val="C02034"/>
            </a:solidFill>
            <a:prstDash val="solid"/>
            <a:miter lim="800000"/>
            <a:headEnd type="none" w="sm" len="sm"/>
            <a:tailEnd type="none" w="sm" len="sm"/>
          </a:ln>
        </p:spPr>
      </p:cxnSp>
      <p:cxnSp>
        <p:nvCxnSpPr>
          <p:cNvPr id="41" name="Google Shape;41;p15"/>
          <p:cNvCxnSpPr/>
          <p:nvPr/>
        </p:nvCxnSpPr>
        <p:spPr>
          <a:xfrm>
            <a:off x="-14990" y="957064"/>
            <a:ext cx="12196759" cy="0"/>
          </a:xfrm>
          <a:prstGeom prst="straightConnector1">
            <a:avLst/>
          </a:prstGeom>
          <a:noFill/>
          <a:ln w="381000" cap="flat" cmpd="sng">
            <a:solidFill>
              <a:srgbClr val="E79E0A"/>
            </a:solidFill>
            <a:prstDash val="solid"/>
            <a:miter lim="800000"/>
            <a:headEnd type="none" w="sm" len="sm"/>
            <a:tailEnd type="none" w="sm" len="sm"/>
          </a:ln>
        </p:spPr>
      </p:cxnSp>
      <p:sp>
        <p:nvSpPr>
          <p:cNvPr id="42" name="Google Shape;42;p15"/>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7"/>
          <p:cNvSpPr txBox="1">
            <a:spLocks noGrp="1"/>
          </p:cNvSpPr>
          <p:nvPr>
            <p:ph type="body" idx="1"/>
          </p:nvPr>
        </p:nvSpPr>
        <p:spPr>
          <a:xfrm>
            <a:off x="4558372" y="1248325"/>
            <a:ext cx="7391400" cy="52054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17"/>
          <p:cNvSpPr txBox="1">
            <a:spLocks noGrp="1"/>
          </p:cNvSpPr>
          <p:nvPr>
            <p:ph type="title"/>
          </p:nvPr>
        </p:nvSpPr>
        <p:spPr>
          <a:xfrm>
            <a:off x="4558372" y="404265"/>
            <a:ext cx="7391400"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2800"/>
              <a:buFont typeface="Lato"/>
              <a:buNone/>
              <a:defRPr sz="28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 name="Google Shape;46;p17"/>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bg>
      <p:bgPr>
        <a:solidFill>
          <a:schemeClr val="lt1"/>
        </a:solidFill>
        <a:effectLst/>
      </p:bgPr>
    </p:bg>
    <p:spTree>
      <p:nvGrpSpPr>
        <p:cNvPr id="1" name="Shape 47"/>
        <p:cNvGrpSpPr/>
        <p:nvPr/>
      </p:nvGrpSpPr>
      <p:grpSpPr>
        <a:xfrm>
          <a:off x="0" y="0"/>
          <a:ext cx="0" cy="0"/>
          <a:chOff x="0" y="0"/>
          <a:chExt cx="0" cy="0"/>
        </a:xfrm>
      </p:grpSpPr>
      <p:cxnSp>
        <p:nvCxnSpPr>
          <p:cNvPr id="48" name="Google Shape;48;p18"/>
          <p:cNvCxnSpPr/>
          <p:nvPr/>
        </p:nvCxnSpPr>
        <p:spPr>
          <a:xfrm>
            <a:off x="0" y="330408"/>
            <a:ext cx="12192000" cy="0"/>
          </a:xfrm>
          <a:prstGeom prst="straightConnector1">
            <a:avLst/>
          </a:prstGeom>
          <a:noFill/>
          <a:ln w="673100" cap="flat" cmpd="sng">
            <a:solidFill>
              <a:srgbClr val="C02034"/>
            </a:solidFill>
            <a:prstDash val="solid"/>
            <a:miter lim="800000"/>
            <a:headEnd type="none" w="sm" len="sm"/>
            <a:tailEnd type="none" w="sm" len="sm"/>
          </a:ln>
        </p:spPr>
      </p:cxnSp>
      <p:sp>
        <p:nvSpPr>
          <p:cNvPr id="49" name="Google Shape;49;p18"/>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0" name="Google Shape;50;p18"/>
          <p:cNvSpPr>
            <a:spLocks noGrp="1"/>
          </p:cNvSpPr>
          <p:nvPr>
            <p:ph type="chart" idx="2"/>
          </p:nvPr>
        </p:nvSpPr>
        <p:spPr>
          <a:xfrm>
            <a:off x="338736" y="1406525"/>
            <a:ext cx="5757264" cy="46704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Google Shape;51;p18"/>
          <p:cNvSpPr>
            <a:spLocks noGrp="1"/>
          </p:cNvSpPr>
          <p:nvPr>
            <p:ph type="tbl" idx="3"/>
          </p:nvPr>
        </p:nvSpPr>
        <p:spPr>
          <a:xfrm>
            <a:off x="6210300" y="1392239"/>
            <a:ext cx="5592763" cy="468471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52" name="Google Shape;52;p18"/>
          <p:cNvPicPr preferRelativeResize="0"/>
          <p:nvPr/>
        </p:nvPicPr>
        <p:blipFill rotWithShape="1">
          <a:blip r:embed="rId2">
            <a:alphaModFix/>
          </a:blip>
          <a:srcRect l="-12703" r="1"/>
          <a:stretch/>
        </p:blipFill>
        <p:spPr>
          <a:xfrm>
            <a:off x="129363" y="6251550"/>
            <a:ext cx="1169954" cy="421212"/>
          </a:xfrm>
          <a:prstGeom prst="rect">
            <a:avLst/>
          </a:prstGeom>
          <a:noFill/>
          <a:ln>
            <a:noFill/>
          </a:ln>
        </p:spPr>
      </p:pic>
      <p:cxnSp>
        <p:nvCxnSpPr>
          <p:cNvPr id="53" name="Google Shape;53;p18"/>
          <p:cNvCxnSpPr/>
          <p:nvPr/>
        </p:nvCxnSpPr>
        <p:spPr>
          <a:xfrm>
            <a:off x="1400537" y="6461128"/>
            <a:ext cx="10452727" cy="0"/>
          </a:xfrm>
          <a:prstGeom prst="straightConnector1">
            <a:avLst/>
          </a:prstGeom>
          <a:noFill/>
          <a:ln w="28575" cap="flat" cmpd="sng">
            <a:solidFill>
              <a:srgbClr val="C02034"/>
            </a:solidFill>
            <a:prstDash val="solid"/>
            <a:miter lim="800000"/>
            <a:headEnd type="none" w="sm" len="sm"/>
            <a:tailEnd type="none" w="sm" len="sm"/>
          </a:ln>
        </p:spPr>
      </p:cxnSp>
      <p:cxnSp>
        <p:nvCxnSpPr>
          <p:cNvPr id="54" name="Google Shape;54;p18"/>
          <p:cNvCxnSpPr/>
          <p:nvPr/>
        </p:nvCxnSpPr>
        <p:spPr>
          <a:xfrm>
            <a:off x="-14990" y="957064"/>
            <a:ext cx="12196759" cy="0"/>
          </a:xfrm>
          <a:prstGeom prst="straightConnector1">
            <a:avLst/>
          </a:prstGeom>
          <a:noFill/>
          <a:ln w="381000" cap="flat" cmpd="sng">
            <a:solidFill>
              <a:srgbClr val="E79E0A"/>
            </a:solidFill>
            <a:prstDash val="solid"/>
            <a:miter lim="800000"/>
            <a:headEnd type="none" w="sm" len="sm"/>
            <a:tailEnd type="none" w="sm" len="sm"/>
          </a:ln>
        </p:spPr>
      </p:cxnSp>
      <p:sp>
        <p:nvSpPr>
          <p:cNvPr id="55" name="Google Shape;55;p1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0"/>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cs.cornell.edu/courses/cs5430/2013sp/TL04.asymmetric.html"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14438d28213_0_182"/>
          <p:cNvSpPr/>
          <p:nvPr/>
        </p:nvSpPr>
        <p:spPr>
          <a:xfrm>
            <a:off x="4891195" y="1030900"/>
            <a:ext cx="2409600" cy="2317200"/>
          </a:xfrm>
          <a:prstGeom prst="ellipse">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14438d28213_0_182"/>
          <p:cNvSpPr/>
          <p:nvPr/>
        </p:nvSpPr>
        <p:spPr>
          <a:xfrm>
            <a:off x="3612814" y="4880917"/>
            <a:ext cx="5201100" cy="1289700"/>
          </a:xfrm>
          <a:prstGeom prst="roundRect">
            <a:avLst>
              <a:gd name="adj" fmla="val 21761"/>
            </a:avLst>
          </a:prstGeom>
          <a:solidFill>
            <a:srgbClr val="67B1D0"/>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14438d28213_0_182"/>
          <p:cNvSpPr txBox="1"/>
          <p:nvPr/>
        </p:nvSpPr>
        <p:spPr>
          <a:xfrm>
            <a:off x="2035650" y="3276305"/>
            <a:ext cx="8120700" cy="1098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err="1">
                <a:solidFill>
                  <a:schemeClr val="dk1"/>
                </a:solidFill>
                <a:latin typeface="Quicksand"/>
                <a:ea typeface="Quicksand"/>
                <a:cs typeface="Quicksand"/>
                <a:sym typeface="Quicksand"/>
              </a:rPr>
              <a:t>Phân</a:t>
            </a:r>
            <a:r>
              <a:rPr lang="en-US" sz="4000" b="1" i="0" u="none" strike="noStrike" cap="none" dirty="0">
                <a:solidFill>
                  <a:schemeClr val="dk1"/>
                </a:solidFill>
                <a:latin typeface="Quicksand"/>
                <a:ea typeface="Quicksand"/>
                <a:cs typeface="Quicksand"/>
                <a:sym typeface="Quicksand"/>
              </a:rPr>
              <a:t> </a:t>
            </a:r>
            <a:r>
              <a:rPr lang="en-US" sz="4000" b="1" i="0" u="none" strike="noStrike" cap="none" dirty="0" err="1">
                <a:solidFill>
                  <a:schemeClr val="dk1"/>
                </a:solidFill>
                <a:latin typeface="Quicksand"/>
                <a:ea typeface="Quicksand"/>
                <a:cs typeface="Quicksand"/>
                <a:sym typeface="Quicksand"/>
              </a:rPr>
              <a:t>tích</a:t>
            </a:r>
            <a:endParaRPr sz="4000" b="1" i="0" u="none" strike="noStrike" cap="none" dirty="0">
              <a:solidFill>
                <a:schemeClr val="dk1"/>
              </a:solidFill>
              <a:latin typeface="Quicksand"/>
              <a:ea typeface="Quicksand"/>
              <a:cs typeface="Quicksand"/>
              <a:sym typeface="Quicksand"/>
            </a:endParaRPr>
          </a:p>
        </p:txBody>
      </p:sp>
      <p:sp>
        <p:nvSpPr>
          <p:cNvPr id="124" name="Google Shape;124;g14438d28213_0_182"/>
          <p:cNvSpPr txBox="1"/>
          <p:nvPr/>
        </p:nvSpPr>
        <p:spPr>
          <a:xfrm>
            <a:off x="4637690" y="1640514"/>
            <a:ext cx="2916600" cy="109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0"/>
              <a:buFont typeface="Arial"/>
              <a:buNone/>
            </a:pPr>
            <a:r>
              <a:rPr lang="en-US" sz="9000" b="1" i="0" u="none" strike="noStrike" cap="none">
                <a:solidFill>
                  <a:srgbClr val="FFFFFF"/>
                </a:solidFill>
                <a:latin typeface="Quicksand"/>
                <a:ea typeface="Quicksand"/>
                <a:cs typeface="Quicksand"/>
                <a:sym typeface="Quicksand"/>
              </a:rPr>
              <a:t>02</a:t>
            </a:r>
            <a:endParaRPr sz="9000" b="1" i="0" u="none" strike="noStrike" cap="none">
              <a:solidFill>
                <a:srgbClr val="FFFFFF"/>
              </a:solidFill>
              <a:latin typeface="Quicksand"/>
              <a:ea typeface="Quicksand"/>
              <a:cs typeface="Quicksand"/>
              <a:sym typeface="Quicksand"/>
            </a:endParaRPr>
          </a:p>
        </p:txBody>
      </p:sp>
      <p:sp>
        <p:nvSpPr>
          <p:cNvPr id="125" name="Google Shape;125;g14438d28213_0_182"/>
          <p:cNvSpPr txBox="1"/>
          <p:nvPr/>
        </p:nvSpPr>
        <p:spPr>
          <a:xfrm>
            <a:off x="3797626" y="5152415"/>
            <a:ext cx="4831500" cy="74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30"/>
              <a:buFont typeface="Arial"/>
              <a:buNone/>
            </a:pPr>
            <a:r>
              <a:rPr lang="en-US" sz="2430" b="0" i="0" u="none" strike="noStrike" cap="none" dirty="0" err="1">
                <a:solidFill>
                  <a:schemeClr val="dk1"/>
                </a:solidFill>
                <a:latin typeface="Comfortaa"/>
                <a:ea typeface="Comfortaa"/>
                <a:cs typeface="Comfortaa"/>
                <a:sym typeface="Comfortaa"/>
              </a:rPr>
              <a:t>Mô</a:t>
            </a:r>
            <a:r>
              <a:rPr lang="en-US" sz="2430" b="0" i="0" u="none" strike="noStrike" cap="none" dirty="0">
                <a:solidFill>
                  <a:schemeClr val="dk1"/>
                </a:solidFill>
                <a:latin typeface="Comfortaa"/>
                <a:ea typeface="Comfortaa"/>
                <a:cs typeface="Comfortaa"/>
                <a:sym typeface="Comfortaa"/>
              </a:rPr>
              <a:t> </a:t>
            </a:r>
            <a:r>
              <a:rPr lang="en-US" sz="2430" b="0" i="0" u="none" strike="noStrike" cap="none" dirty="0" err="1">
                <a:solidFill>
                  <a:schemeClr val="dk1"/>
                </a:solidFill>
                <a:latin typeface="Comfortaa"/>
                <a:ea typeface="Comfortaa"/>
                <a:cs typeface="Comfortaa"/>
                <a:sym typeface="Comfortaa"/>
              </a:rPr>
              <a:t>hình</a:t>
            </a:r>
            <a:endParaRPr sz="2430" b="0" i="0" u="none" strike="noStrike" cap="none" dirty="0">
              <a:solidFill>
                <a:schemeClr val="dk1"/>
              </a:solidFill>
              <a:latin typeface="Comfortaa"/>
              <a:ea typeface="Comfortaa"/>
              <a:cs typeface="Comfortaa"/>
              <a:sym typeface="Comfortaa"/>
            </a:endParaRPr>
          </a:p>
        </p:txBody>
      </p:sp>
      <p:sp>
        <p:nvSpPr>
          <p:cNvPr id="126" name="Google Shape;126;g14438d28213_0_182"/>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14438d28213_0_203"/>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err="1">
                <a:latin typeface="Times New Roman"/>
                <a:ea typeface="Times New Roman"/>
                <a:cs typeface="Times New Roman"/>
                <a:sym typeface="Times New Roman"/>
              </a:rPr>
              <a:t>Mô</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hình</a:t>
            </a:r>
            <a:endParaRPr sz="3100" dirty="0">
              <a:latin typeface="Times New Roman"/>
              <a:ea typeface="Times New Roman"/>
              <a:cs typeface="Times New Roman"/>
              <a:sym typeface="Times New Roman"/>
            </a:endParaRPr>
          </a:p>
        </p:txBody>
      </p:sp>
      <p:sp>
        <p:nvSpPr>
          <p:cNvPr id="140" name="Google Shape;140;g14438d28213_0_203"/>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pic>
        <p:nvPicPr>
          <p:cNvPr id="2" name="Picture 1">
            <a:extLst>
              <a:ext uri="{FF2B5EF4-FFF2-40B4-BE49-F238E27FC236}">
                <a16:creationId xmlns:a16="http://schemas.microsoft.com/office/drawing/2014/main" id="{B7C9F888-0B0D-5822-3228-32CC41552655}"/>
              </a:ext>
            </a:extLst>
          </p:cNvPr>
          <p:cNvPicPr>
            <a:picLocks noChangeAspect="1"/>
          </p:cNvPicPr>
          <p:nvPr/>
        </p:nvPicPr>
        <p:blipFill>
          <a:blip r:embed="rId3"/>
          <a:stretch>
            <a:fillRect/>
          </a:stretch>
        </p:blipFill>
        <p:spPr>
          <a:xfrm>
            <a:off x="338736" y="879605"/>
            <a:ext cx="11070309" cy="53354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4438d2839a_0_0"/>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a:latin typeface="Times New Roman"/>
                <a:ea typeface="Times New Roman"/>
                <a:cs typeface="Times New Roman"/>
                <a:sym typeface="Times New Roman"/>
              </a:rPr>
              <a:t>Kiến trúc phần mềm</a:t>
            </a:r>
            <a:endParaRPr sz="3100">
              <a:latin typeface="Times New Roman"/>
              <a:ea typeface="Times New Roman"/>
              <a:cs typeface="Times New Roman"/>
              <a:sym typeface="Times New Roman"/>
            </a:endParaRPr>
          </a:p>
        </p:txBody>
      </p:sp>
      <p:sp>
        <p:nvSpPr>
          <p:cNvPr id="170" name="Google Shape;170;g14438d2839a_0_0"/>
          <p:cNvSpPr txBox="1"/>
          <p:nvPr/>
        </p:nvSpPr>
        <p:spPr>
          <a:xfrm>
            <a:off x="4930975" y="5855225"/>
            <a:ext cx="23301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Comfortaa"/>
                <a:ea typeface="Comfortaa"/>
                <a:cs typeface="Comfortaa"/>
                <a:sym typeface="Comfortaa"/>
              </a:rPr>
              <a:t>Mô hình MVC</a:t>
            </a:r>
            <a:endParaRPr sz="2300" b="1" i="0" u="none" strike="noStrike" cap="none">
              <a:solidFill>
                <a:schemeClr val="dk1"/>
              </a:solidFill>
              <a:latin typeface="Comfortaa"/>
              <a:ea typeface="Comfortaa"/>
              <a:cs typeface="Comfortaa"/>
              <a:sym typeface="Comfortaa"/>
            </a:endParaRPr>
          </a:p>
        </p:txBody>
      </p:sp>
      <p:sp>
        <p:nvSpPr>
          <p:cNvPr id="171" name="Google Shape;171;g14438d2839a_0_0"/>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a:t>
            </a:fld>
            <a:endParaRPr/>
          </a:p>
        </p:txBody>
      </p:sp>
      <p:pic>
        <p:nvPicPr>
          <p:cNvPr id="172" name="Google Shape;172;g14438d2839a_0_0"/>
          <p:cNvPicPr preferRelativeResize="0"/>
          <p:nvPr/>
        </p:nvPicPr>
        <p:blipFill rotWithShape="1">
          <a:blip r:embed="rId3">
            <a:alphaModFix/>
          </a:blip>
          <a:srcRect/>
          <a:stretch/>
        </p:blipFill>
        <p:spPr>
          <a:xfrm>
            <a:off x="1466875" y="2603825"/>
            <a:ext cx="9258300" cy="1196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55" name="Title 54">
            <a:extLst>
              <a:ext uri="{FF2B5EF4-FFF2-40B4-BE49-F238E27FC236}">
                <a16:creationId xmlns:a16="http://schemas.microsoft.com/office/drawing/2014/main" id="{84B1723F-768A-9203-60D7-6C485EF971DD}"/>
              </a:ext>
            </a:extLst>
          </p:cNvPr>
          <p:cNvSpPr>
            <a:spLocks noGrp="1"/>
          </p:cNvSpPr>
          <p:nvPr>
            <p:ph type="title"/>
          </p:nvPr>
        </p:nvSpPr>
        <p:spPr/>
        <p:txBody>
          <a:bodyPr/>
          <a:lstStyle/>
          <a:p>
            <a:r>
              <a:rPr lang="en-VN" dirty="0"/>
              <a:t>Thiết kế cơ sở dữ liệu</a:t>
            </a:r>
          </a:p>
        </p:txBody>
      </p:sp>
      <p:pic>
        <p:nvPicPr>
          <p:cNvPr id="57" name="Picture 56">
            <a:extLst>
              <a:ext uri="{FF2B5EF4-FFF2-40B4-BE49-F238E27FC236}">
                <a16:creationId xmlns:a16="http://schemas.microsoft.com/office/drawing/2014/main" id="{C3F3F010-BB50-FBB5-A844-229C13BA9CBE}"/>
              </a:ext>
            </a:extLst>
          </p:cNvPr>
          <p:cNvPicPr>
            <a:picLocks noChangeAspect="1"/>
          </p:cNvPicPr>
          <p:nvPr/>
        </p:nvPicPr>
        <p:blipFill>
          <a:blip r:embed="rId3"/>
          <a:stretch>
            <a:fillRect/>
          </a:stretch>
        </p:blipFill>
        <p:spPr>
          <a:xfrm>
            <a:off x="1938338" y="819097"/>
            <a:ext cx="7772400" cy="4819756"/>
          </a:xfrm>
          <a:prstGeom prst="rect">
            <a:avLst/>
          </a:prstGeom>
        </p:spPr>
      </p:pic>
      <p:sp>
        <p:nvSpPr>
          <p:cNvPr id="58" name="TextBox 57">
            <a:extLst>
              <a:ext uri="{FF2B5EF4-FFF2-40B4-BE49-F238E27FC236}">
                <a16:creationId xmlns:a16="http://schemas.microsoft.com/office/drawing/2014/main" id="{A632754F-F9F9-49FC-9921-F2BEF57829A8}"/>
              </a:ext>
            </a:extLst>
          </p:cNvPr>
          <p:cNvSpPr txBox="1"/>
          <p:nvPr/>
        </p:nvSpPr>
        <p:spPr>
          <a:xfrm>
            <a:off x="3712421" y="5903593"/>
            <a:ext cx="4224233" cy="507831"/>
          </a:xfrm>
          <a:prstGeom prst="rect">
            <a:avLst/>
          </a:prstGeom>
          <a:noFill/>
        </p:spPr>
        <p:txBody>
          <a:bodyPr wrap="none" rtlCol="0">
            <a:spAutoFit/>
          </a:bodyPr>
          <a:lstStyle/>
          <a:p>
            <a:r>
              <a:rPr lang="en-VN" sz="2700" b="1" dirty="0">
                <a:latin typeface=""/>
              </a:rPr>
              <a:t>Biểu đồ thực thể liên kết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4438d28213_0_16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a:latin typeface="Times New Roman"/>
                <a:ea typeface="Times New Roman"/>
                <a:cs typeface="Times New Roman"/>
                <a:sym typeface="Times New Roman"/>
              </a:rPr>
              <a:t>Công nghệ sử dụng</a:t>
            </a:r>
            <a:endParaRPr sz="3100">
              <a:latin typeface="Times New Roman"/>
              <a:ea typeface="Times New Roman"/>
              <a:cs typeface="Times New Roman"/>
              <a:sym typeface="Times New Roman"/>
            </a:endParaRPr>
          </a:p>
        </p:txBody>
      </p:sp>
      <p:sp>
        <p:nvSpPr>
          <p:cNvPr id="202" name="Google Shape;202;g14438d28213_0_16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pic>
        <p:nvPicPr>
          <p:cNvPr id="2" name="Picture 1">
            <a:extLst>
              <a:ext uri="{FF2B5EF4-FFF2-40B4-BE49-F238E27FC236}">
                <a16:creationId xmlns:a16="http://schemas.microsoft.com/office/drawing/2014/main" id="{3AB0327B-CEDD-682D-BCAB-47EFCD1DF945}"/>
              </a:ext>
            </a:extLst>
          </p:cNvPr>
          <p:cNvPicPr>
            <a:picLocks noChangeAspect="1"/>
          </p:cNvPicPr>
          <p:nvPr/>
        </p:nvPicPr>
        <p:blipFill>
          <a:blip r:embed="rId3"/>
          <a:stretch>
            <a:fillRect/>
          </a:stretch>
        </p:blipFill>
        <p:spPr>
          <a:xfrm>
            <a:off x="338736" y="942535"/>
            <a:ext cx="3902773" cy="2693865"/>
          </a:xfrm>
          <a:prstGeom prst="rect">
            <a:avLst/>
          </a:prstGeom>
        </p:spPr>
      </p:pic>
      <p:pic>
        <p:nvPicPr>
          <p:cNvPr id="3" name="Picture 2">
            <a:extLst>
              <a:ext uri="{FF2B5EF4-FFF2-40B4-BE49-F238E27FC236}">
                <a16:creationId xmlns:a16="http://schemas.microsoft.com/office/drawing/2014/main" id="{B84D38B5-DE7A-7C65-DECA-AD4C3EB36D83}"/>
              </a:ext>
            </a:extLst>
          </p:cNvPr>
          <p:cNvPicPr>
            <a:picLocks noChangeAspect="1"/>
          </p:cNvPicPr>
          <p:nvPr/>
        </p:nvPicPr>
        <p:blipFill>
          <a:blip r:embed="rId4"/>
          <a:stretch>
            <a:fillRect/>
          </a:stretch>
        </p:blipFill>
        <p:spPr>
          <a:xfrm>
            <a:off x="4241509" y="1091660"/>
            <a:ext cx="4077779" cy="2337340"/>
          </a:xfrm>
          <a:prstGeom prst="rect">
            <a:avLst/>
          </a:prstGeom>
        </p:spPr>
      </p:pic>
      <p:pic>
        <p:nvPicPr>
          <p:cNvPr id="4" name="Picture 3">
            <a:extLst>
              <a:ext uri="{FF2B5EF4-FFF2-40B4-BE49-F238E27FC236}">
                <a16:creationId xmlns:a16="http://schemas.microsoft.com/office/drawing/2014/main" id="{25F4FFCD-D58B-0342-0798-F2D1E0D9F3F3}"/>
              </a:ext>
            </a:extLst>
          </p:cNvPr>
          <p:cNvPicPr>
            <a:picLocks noChangeAspect="1"/>
          </p:cNvPicPr>
          <p:nvPr/>
        </p:nvPicPr>
        <p:blipFill>
          <a:blip r:embed="rId5"/>
          <a:stretch>
            <a:fillRect/>
          </a:stretch>
        </p:blipFill>
        <p:spPr>
          <a:xfrm>
            <a:off x="550008" y="3767734"/>
            <a:ext cx="3073400" cy="2565400"/>
          </a:xfrm>
          <a:prstGeom prst="rect">
            <a:avLst/>
          </a:prstGeom>
        </p:spPr>
      </p:pic>
      <p:pic>
        <p:nvPicPr>
          <p:cNvPr id="5" name="Picture 4">
            <a:extLst>
              <a:ext uri="{FF2B5EF4-FFF2-40B4-BE49-F238E27FC236}">
                <a16:creationId xmlns:a16="http://schemas.microsoft.com/office/drawing/2014/main" id="{DB30F88A-7B4A-E446-D65C-C2512BF3C6FC}"/>
              </a:ext>
            </a:extLst>
          </p:cNvPr>
          <p:cNvPicPr>
            <a:picLocks noChangeAspect="1"/>
          </p:cNvPicPr>
          <p:nvPr/>
        </p:nvPicPr>
        <p:blipFill>
          <a:blip r:embed="rId6"/>
          <a:stretch>
            <a:fillRect/>
          </a:stretch>
        </p:blipFill>
        <p:spPr>
          <a:xfrm>
            <a:off x="8177046" y="864832"/>
            <a:ext cx="3864900" cy="2771568"/>
          </a:xfrm>
          <a:prstGeom prst="rect">
            <a:avLst/>
          </a:prstGeom>
        </p:spPr>
      </p:pic>
      <p:pic>
        <p:nvPicPr>
          <p:cNvPr id="6" name="Picture 5">
            <a:extLst>
              <a:ext uri="{FF2B5EF4-FFF2-40B4-BE49-F238E27FC236}">
                <a16:creationId xmlns:a16="http://schemas.microsoft.com/office/drawing/2014/main" id="{CDA18FD7-07EB-5784-5DF0-CAD68ABCD231}"/>
              </a:ext>
            </a:extLst>
          </p:cNvPr>
          <p:cNvPicPr>
            <a:picLocks noChangeAspect="1"/>
          </p:cNvPicPr>
          <p:nvPr/>
        </p:nvPicPr>
        <p:blipFill>
          <a:blip r:embed="rId7"/>
          <a:stretch>
            <a:fillRect/>
          </a:stretch>
        </p:blipFill>
        <p:spPr>
          <a:xfrm>
            <a:off x="4290846" y="3767733"/>
            <a:ext cx="3886199" cy="2597927"/>
          </a:xfrm>
          <a:prstGeom prst="rect">
            <a:avLst/>
          </a:prstGeom>
        </p:spPr>
      </p:pic>
      <p:pic>
        <p:nvPicPr>
          <p:cNvPr id="7" name="Picture 6">
            <a:extLst>
              <a:ext uri="{FF2B5EF4-FFF2-40B4-BE49-F238E27FC236}">
                <a16:creationId xmlns:a16="http://schemas.microsoft.com/office/drawing/2014/main" id="{DF081CDB-F100-E8E0-69F8-DED33B8FEEF6}"/>
              </a:ext>
            </a:extLst>
          </p:cNvPr>
          <p:cNvPicPr>
            <a:picLocks noChangeAspect="1"/>
          </p:cNvPicPr>
          <p:nvPr/>
        </p:nvPicPr>
        <p:blipFill>
          <a:blip r:embed="rId8"/>
          <a:stretch>
            <a:fillRect/>
          </a:stretch>
        </p:blipFill>
        <p:spPr>
          <a:xfrm>
            <a:off x="8254545" y="3767734"/>
            <a:ext cx="3787400" cy="2597927"/>
          </a:xfrm>
          <a:prstGeom prst="rect">
            <a:avLst/>
          </a:prstGeom>
        </p:spPr>
      </p:pic>
    </p:spTree>
    <p:extLst>
      <p:ext uri="{BB962C8B-B14F-4D97-AF65-F5344CB8AC3E}">
        <p14:creationId xmlns:p14="http://schemas.microsoft.com/office/powerpoint/2010/main" val="153489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442029670b_0_2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a:latin typeface="Times New Roman"/>
                <a:ea typeface="Times New Roman"/>
                <a:cs typeface="Times New Roman"/>
                <a:sym typeface="Times New Roman"/>
              </a:rPr>
              <a:t>Giao </a:t>
            </a:r>
            <a:r>
              <a:rPr lang="en-US" sz="3100" dirty="0" err="1">
                <a:latin typeface="Times New Roman"/>
                <a:ea typeface="Times New Roman"/>
                <a:cs typeface="Times New Roman"/>
                <a:sym typeface="Times New Roman"/>
              </a:rPr>
              <a:t>diện</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chức</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năng</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chính</a:t>
            </a:r>
            <a:endParaRPr sz="3100" dirty="0">
              <a:latin typeface="Times New Roman"/>
              <a:ea typeface="Times New Roman"/>
              <a:cs typeface="Times New Roman"/>
              <a:sym typeface="Times New Roman"/>
            </a:endParaRPr>
          </a:p>
        </p:txBody>
      </p:sp>
      <p:sp>
        <p:nvSpPr>
          <p:cNvPr id="208" name="Google Shape;208;g1442029670b_0_2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pic>
        <p:nvPicPr>
          <p:cNvPr id="2" name="Picture 1">
            <a:extLst>
              <a:ext uri="{FF2B5EF4-FFF2-40B4-BE49-F238E27FC236}">
                <a16:creationId xmlns:a16="http://schemas.microsoft.com/office/drawing/2014/main" id="{32F05BA6-27BE-4EBE-818A-DA416881B67B}"/>
              </a:ext>
            </a:extLst>
          </p:cNvPr>
          <p:cNvPicPr>
            <a:picLocks noChangeAspect="1"/>
          </p:cNvPicPr>
          <p:nvPr/>
        </p:nvPicPr>
        <p:blipFill>
          <a:blip r:embed="rId3"/>
          <a:stretch>
            <a:fillRect/>
          </a:stretch>
        </p:blipFill>
        <p:spPr>
          <a:xfrm>
            <a:off x="1414462" y="684371"/>
            <a:ext cx="9363075" cy="577357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442029670b_0_2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a:latin typeface="Times New Roman"/>
                <a:ea typeface="Times New Roman"/>
                <a:cs typeface="Times New Roman"/>
                <a:sym typeface="Times New Roman"/>
              </a:rPr>
              <a:t>Giao </a:t>
            </a:r>
            <a:r>
              <a:rPr lang="en-US" sz="3100" dirty="0" err="1">
                <a:latin typeface="Times New Roman"/>
                <a:ea typeface="Times New Roman"/>
                <a:cs typeface="Times New Roman"/>
                <a:sym typeface="Times New Roman"/>
              </a:rPr>
              <a:t>diện</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chức</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năng</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chính</a:t>
            </a:r>
            <a:endParaRPr sz="3100" dirty="0">
              <a:latin typeface="Times New Roman"/>
              <a:ea typeface="Times New Roman"/>
              <a:cs typeface="Times New Roman"/>
              <a:sym typeface="Times New Roman"/>
            </a:endParaRPr>
          </a:p>
        </p:txBody>
      </p:sp>
      <p:sp>
        <p:nvSpPr>
          <p:cNvPr id="208" name="Google Shape;208;g1442029670b_0_2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pic>
        <p:nvPicPr>
          <p:cNvPr id="3" name="Picture 2">
            <a:extLst>
              <a:ext uri="{FF2B5EF4-FFF2-40B4-BE49-F238E27FC236}">
                <a16:creationId xmlns:a16="http://schemas.microsoft.com/office/drawing/2014/main" id="{8759D085-D450-9269-2B1C-B1CEA6CC8F86}"/>
              </a:ext>
            </a:extLst>
          </p:cNvPr>
          <p:cNvPicPr>
            <a:picLocks noChangeAspect="1"/>
          </p:cNvPicPr>
          <p:nvPr/>
        </p:nvPicPr>
        <p:blipFill>
          <a:blip r:embed="rId3"/>
          <a:stretch>
            <a:fillRect/>
          </a:stretch>
        </p:blipFill>
        <p:spPr>
          <a:xfrm>
            <a:off x="2209800" y="710140"/>
            <a:ext cx="7772400" cy="5776385"/>
          </a:xfrm>
          <a:prstGeom prst="rect">
            <a:avLst/>
          </a:prstGeom>
        </p:spPr>
      </p:pic>
    </p:spTree>
    <p:extLst>
      <p:ext uri="{BB962C8B-B14F-4D97-AF65-F5344CB8AC3E}">
        <p14:creationId xmlns:p14="http://schemas.microsoft.com/office/powerpoint/2010/main" val="973256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442029670b_0_2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a:latin typeface="Times New Roman"/>
                <a:ea typeface="Times New Roman"/>
                <a:cs typeface="Times New Roman"/>
                <a:sym typeface="Times New Roman"/>
              </a:rPr>
              <a:t>Giao </a:t>
            </a:r>
            <a:r>
              <a:rPr lang="en-US" sz="3100" dirty="0" err="1">
                <a:latin typeface="Times New Roman"/>
                <a:ea typeface="Times New Roman"/>
                <a:cs typeface="Times New Roman"/>
                <a:sym typeface="Times New Roman"/>
              </a:rPr>
              <a:t>diện</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chức</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năng</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chính</a:t>
            </a:r>
            <a:endParaRPr sz="3100" dirty="0">
              <a:latin typeface="Times New Roman"/>
              <a:ea typeface="Times New Roman"/>
              <a:cs typeface="Times New Roman"/>
              <a:sym typeface="Times New Roman"/>
            </a:endParaRPr>
          </a:p>
        </p:txBody>
      </p:sp>
      <p:sp>
        <p:nvSpPr>
          <p:cNvPr id="208" name="Google Shape;208;g1442029670b_0_2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pic>
        <p:nvPicPr>
          <p:cNvPr id="2" name="Picture 1">
            <a:extLst>
              <a:ext uri="{FF2B5EF4-FFF2-40B4-BE49-F238E27FC236}">
                <a16:creationId xmlns:a16="http://schemas.microsoft.com/office/drawing/2014/main" id="{524348B7-DC50-1612-D90F-FE7C75F767F1}"/>
              </a:ext>
            </a:extLst>
          </p:cNvPr>
          <p:cNvPicPr>
            <a:picLocks noChangeAspect="1"/>
          </p:cNvPicPr>
          <p:nvPr/>
        </p:nvPicPr>
        <p:blipFill>
          <a:blip r:embed="rId3"/>
          <a:stretch>
            <a:fillRect/>
          </a:stretch>
        </p:blipFill>
        <p:spPr>
          <a:xfrm>
            <a:off x="2209800" y="651272"/>
            <a:ext cx="7772400" cy="5835254"/>
          </a:xfrm>
          <a:prstGeom prst="rect">
            <a:avLst/>
          </a:prstGeom>
        </p:spPr>
      </p:pic>
    </p:spTree>
    <p:extLst>
      <p:ext uri="{BB962C8B-B14F-4D97-AF65-F5344CB8AC3E}">
        <p14:creationId xmlns:p14="http://schemas.microsoft.com/office/powerpoint/2010/main" val="1479512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442029670b_0_2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a:latin typeface="Times New Roman"/>
                <a:ea typeface="Times New Roman"/>
                <a:cs typeface="Times New Roman"/>
                <a:sym typeface="Times New Roman"/>
              </a:rPr>
              <a:t>Giao </a:t>
            </a:r>
            <a:r>
              <a:rPr lang="en-US" sz="3100" dirty="0" err="1">
                <a:latin typeface="Times New Roman"/>
                <a:ea typeface="Times New Roman"/>
                <a:cs typeface="Times New Roman"/>
                <a:sym typeface="Times New Roman"/>
              </a:rPr>
              <a:t>diện</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chức</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năng</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chính</a:t>
            </a:r>
            <a:endParaRPr sz="3100" dirty="0">
              <a:latin typeface="Times New Roman"/>
              <a:ea typeface="Times New Roman"/>
              <a:cs typeface="Times New Roman"/>
              <a:sym typeface="Times New Roman"/>
            </a:endParaRPr>
          </a:p>
        </p:txBody>
      </p:sp>
      <p:sp>
        <p:nvSpPr>
          <p:cNvPr id="208" name="Google Shape;208;g1442029670b_0_2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a:t>
            </a:fld>
            <a:endParaRPr/>
          </a:p>
        </p:txBody>
      </p:sp>
      <p:pic>
        <p:nvPicPr>
          <p:cNvPr id="4" name="Picture 3">
            <a:extLst>
              <a:ext uri="{FF2B5EF4-FFF2-40B4-BE49-F238E27FC236}">
                <a16:creationId xmlns:a16="http://schemas.microsoft.com/office/drawing/2014/main" id="{6F879973-652E-4C4B-0F9E-9D80B1AA58A7}"/>
              </a:ext>
            </a:extLst>
          </p:cNvPr>
          <p:cNvPicPr>
            <a:picLocks noChangeAspect="1"/>
          </p:cNvPicPr>
          <p:nvPr/>
        </p:nvPicPr>
        <p:blipFill>
          <a:blip r:embed="rId3"/>
          <a:stretch>
            <a:fillRect/>
          </a:stretch>
        </p:blipFill>
        <p:spPr>
          <a:xfrm>
            <a:off x="1267777" y="795576"/>
            <a:ext cx="9656446" cy="5537558"/>
          </a:xfrm>
          <a:prstGeom prst="rect">
            <a:avLst/>
          </a:prstGeom>
        </p:spPr>
      </p:pic>
    </p:spTree>
    <p:extLst>
      <p:ext uri="{BB962C8B-B14F-4D97-AF65-F5344CB8AC3E}">
        <p14:creationId xmlns:p14="http://schemas.microsoft.com/office/powerpoint/2010/main" val="502254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442029670b_0_2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a:latin typeface="Times New Roman"/>
                <a:ea typeface="Times New Roman"/>
                <a:cs typeface="Times New Roman"/>
                <a:sym typeface="Times New Roman"/>
              </a:rPr>
              <a:t>Giao </a:t>
            </a:r>
            <a:r>
              <a:rPr lang="en-US" sz="3100" dirty="0" err="1">
                <a:latin typeface="Times New Roman"/>
                <a:ea typeface="Times New Roman"/>
                <a:cs typeface="Times New Roman"/>
                <a:sym typeface="Times New Roman"/>
              </a:rPr>
              <a:t>diện</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chức</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năng</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chính</a:t>
            </a:r>
            <a:endParaRPr sz="3100" dirty="0">
              <a:latin typeface="Times New Roman"/>
              <a:ea typeface="Times New Roman"/>
              <a:cs typeface="Times New Roman"/>
              <a:sym typeface="Times New Roman"/>
            </a:endParaRPr>
          </a:p>
        </p:txBody>
      </p:sp>
      <p:sp>
        <p:nvSpPr>
          <p:cNvPr id="208" name="Google Shape;208;g1442029670b_0_2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pic>
        <p:nvPicPr>
          <p:cNvPr id="2" name="Picture 1">
            <a:extLst>
              <a:ext uri="{FF2B5EF4-FFF2-40B4-BE49-F238E27FC236}">
                <a16:creationId xmlns:a16="http://schemas.microsoft.com/office/drawing/2014/main" id="{04034B3C-D8E3-F509-A473-3B215E06A1F4}"/>
              </a:ext>
            </a:extLst>
          </p:cNvPr>
          <p:cNvPicPr>
            <a:picLocks noChangeAspect="1"/>
          </p:cNvPicPr>
          <p:nvPr/>
        </p:nvPicPr>
        <p:blipFill>
          <a:blip r:embed="rId3"/>
          <a:stretch>
            <a:fillRect/>
          </a:stretch>
        </p:blipFill>
        <p:spPr>
          <a:xfrm>
            <a:off x="1595437" y="811530"/>
            <a:ext cx="9134475" cy="5521604"/>
          </a:xfrm>
          <a:prstGeom prst="rect">
            <a:avLst/>
          </a:prstGeom>
        </p:spPr>
      </p:pic>
    </p:spTree>
    <p:extLst>
      <p:ext uri="{BB962C8B-B14F-4D97-AF65-F5344CB8AC3E}">
        <p14:creationId xmlns:p14="http://schemas.microsoft.com/office/powerpoint/2010/main" val="3526985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3" descr="Text&#10;&#10;Description automatically generated"/>
          <p:cNvPicPr preferRelativeResize="0"/>
          <p:nvPr/>
        </p:nvPicPr>
        <p:blipFill rotWithShape="1">
          <a:blip r:embed="rId3">
            <a:alphaModFix/>
          </a:blip>
          <a:srcRect/>
          <a:stretch/>
        </p:blipFill>
        <p:spPr>
          <a:xfrm>
            <a:off x="386634" y="284376"/>
            <a:ext cx="3174367" cy="1153516"/>
          </a:xfrm>
          <a:prstGeom prst="rect">
            <a:avLst/>
          </a:prstGeom>
          <a:noFill/>
          <a:ln>
            <a:noFill/>
          </a:ln>
        </p:spPr>
      </p:pic>
      <p:sp>
        <p:nvSpPr>
          <p:cNvPr id="66" name="Google Shape;66;p3"/>
          <p:cNvSpPr txBox="1"/>
          <p:nvPr/>
        </p:nvSpPr>
        <p:spPr>
          <a:xfrm>
            <a:off x="1375925" y="2169125"/>
            <a:ext cx="8189100" cy="1603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5400"/>
              <a:buFont typeface="Lato"/>
              <a:buNone/>
            </a:pPr>
            <a:r>
              <a:rPr lang="en-US" sz="5400" b="1" i="0" u="none" strike="noStrike" cap="none" dirty="0" err="1">
                <a:solidFill>
                  <a:srgbClr val="C00000"/>
                </a:solidFill>
                <a:latin typeface="Times New Roman"/>
                <a:ea typeface="Times New Roman"/>
                <a:cs typeface="Times New Roman"/>
                <a:sym typeface="Times New Roman"/>
              </a:rPr>
              <a:t>Hệ</a:t>
            </a:r>
            <a:r>
              <a:rPr lang="en-US" sz="5400" b="1" i="0" u="none" strike="noStrike" cap="none" dirty="0">
                <a:solidFill>
                  <a:srgbClr val="C00000"/>
                </a:solidFill>
                <a:latin typeface="Times New Roman"/>
                <a:ea typeface="Times New Roman"/>
                <a:cs typeface="Times New Roman"/>
                <a:sym typeface="Times New Roman"/>
              </a:rPr>
              <a:t> </a:t>
            </a:r>
            <a:r>
              <a:rPr lang="en-US" sz="5400" b="1" i="0" u="none" strike="noStrike" cap="none" dirty="0" err="1">
                <a:solidFill>
                  <a:srgbClr val="C00000"/>
                </a:solidFill>
                <a:latin typeface="Times New Roman"/>
                <a:ea typeface="Times New Roman"/>
                <a:cs typeface="Times New Roman"/>
                <a:sym typeface="Times New Roman"/>
              </a:rPr>
              <a:t>thống</a:t>
            </a:r>
            <a:r>
              <a:rPr lang="en-US" sz="5400" b="1" i="0" u="none" strike="noStrike" cap="none" dirty="0">
                <a:solidFill>
                  <a:srgbClr val="C00000"/>
                </a:solidFill>
                <a:latin typeface="Times New Roman"/>
                <a:ea typeface="Times New Roman"/>
                <a:cs typeface="Times New Roman"/>
                <a:sym typeface="Times New Roman"/>
              </a:rPr>
              <a:t> </a:t>
            </a:r>
            <a:r>
              <a:rPr lang="en-US" sz="5400" b="1" i="0" u="none" strike="noStrike" cap="none" dirty="0" err="1">
                <a:solidFill>
                  <a:srgbClr val="C00000"/>
                </a:solidFill>
                <a:latin typeface="Times New Roman"/>
                <a:ea typeface="Times New Roman"/>
                <a:cs typeface="Times New Roman"/>
                <a:sym typeface="Times New Roman"/>
              </a:rPr>
              <a:t>quản</a:t>
            </a:r>
            <a:r>
              <a:rPr lang="en-US" sz="5400" b="1" i="0" u="none" strike="noStrike" cap="none" dirty="0">
                <a:solidFill>
                  <a:srgbClr val="C00000"/>
                </a:solidFill>
                <a:latin typeface="Times New Roman"/>
                <a:ea typeface="Times New Roman"/>
                <a:cs typeface="Times New Roman"/>
                <a:sym typeface="Times New Roman"/>
              </a:rPr>
              <a:t> </a:t>
            </a:r>
            <a:r>
              <a:rPr lang="en-US" sz="5400" b="1" i="0" u="none" strike="noStrike" cap="none" dirty="0" err="1">
                <a:solidFill>
                  <a:srgbClr val="C00000"/>
                </a:solidFill>
                <a:latin typeface="Times New Roman"/>
                <a:ea typeface="Times New Roman"/>
                <a:cs typeface="Times New Roman"/>
                <a:sym typeface="Times New Roman"/>
              </a:rPr>
              <a:t>lý</a:t>
            </a:r>
            <a:r>
              <a:rPr lang="en-US" sz="5400" b="1" i="0" u="none" strike="noStrike" cap="none" dirty="0">
                <a:solidFill>
                  <a:srgbClr val="C00000"/>
                </a:solidFill>
                <a:latin typeface="Times New Roman"/>
                <a:ea typeface="Times New Roman"/>
                <a:cs typeface="Times New Roman"/>
                <a:sym typeface="Times New Roman"/>
              </a:rPr>
              <a:t> </a:t>
            </a:r>
            <a:r>
              <a:rPr lang="en-US" sz="5400" b="1" i="0" u="none" strike="noStrike" cap="none" dirty="0" err="1">
                <a:solidFill>
                  <a:srgbClr val="C00000"/>
                </a:solidFill>
                <a:latin typeface="Times New Roman"/>
                <a:ea typeface="Times New Roman"/>
                <a:cs typeface="Times New Roman"/>
                <a:sym typeface="Times New Roman"/>
              </a:rPr>
              <a:t>vào</a:t>
            </a:r>
            <a:r>
              <a:rPr lang="en-US" sz="5400" b="1" i="0" u="none" strike="noStrike" cap="none" dirty="0">
                <a:solidFill>
                  <a:srgbClr val="C00000"/>
                </a:solidFill>
                <a:latin typeface="Times New Roman"/>
                <a:ea typeface="Times New Roman"/>
                <a:cs typeface="Times New Roman"/>
                <a:sym typeface="Times New Roman"/>
              </a:rPr>
              <a:t> </a:t>
            </a:r>
            <a:r>
              <a:rPr lang="en-US" sz="5400" b="1" i="0" u="none" strike="noStrike" cap="none" dirty="0" err="1">
                <a:solidFill>
                  <a:srgbClr val="C00000"/>
                </a:solidFill>
                <a:latin typeface="Times New Roman"/>
                <a:ea typeface="Times New Roman"/>
                <a:cs typeface="Times New Roman"/>
                <a:sym typeface="Times New Roman"/>
              </a:rPr>
              <a:t>ra</a:t>
            </a:r>
            <a:r>
              <a:rPr lang="en-US" sz="5400" b="1" i="0" u="none" strike="noStrike" cap="none" dirty="0">
                <a:solidFill>
                  <a:srgbClr val="C00000"/>
                </a:solidFill>
                <a:latin typeface="Times New Roman"/>
                <a:ea typeface="Times New Roman"/>
                <a:cs typeface="Times New Roman"/>
                <a:sym typeface="Times New Roman"/>
              </a:rPr>
              <a:t> </a:t>
            </a:r>
            <a:r>
              <a:rPr lang="en-US" sz="5400" b="1" i="0" u="none" strike="noStrike" cap="none" dirty="0" err="1">
                <a:solidFill>
                  <a:srgbClr val="C00000"/>
                </a:solidFill>
                <a:latin typeface="Times New Roman"/>
                <a:ea typeface="Times New Roman"/>
                <a:cs typeface="Times New Roman"/>
                <a:sym typeface="Times New Roman"/>
              </a:rPr>
              <a:t>tại</a:t>
            </a:r>
            <a:r>
              <a:rPr lang="en-US" sz="5400" b="1" i="0" u="none" strike="noStrike" cap="none" dirty="0">
                <a:solidFill>
                  <a:srgbClr val="C00000"/>
                </a:solidFill>
                <a:latin typeface="Times New Roman"/>
                <a:ea typeface="Times New Roman"/>
                <a:cs typeface="Times New Roman"/>
                <a:sym typeface="Times New Roman"/>
              </a:rPr>
              <a:t> </a:t>
            </a:r>
            <a:r>
              <a:rPr lang="en-US" sz="5400" b="1" i="0" u="none" strike="noStrike" cap="none" dirty="0" err="1">
                <a:solidFill>
                  <a:srgbClr val="C00000"/>
                </a:solidFill>
                <a:latin typeface="Times New Roman"/>
                <a:ea typeface="Times New Roman"/>
                <a:cs typeface="Times New Roman"/>
                <a:sym typeface="Times New Roman"/>
              </a:rPr>
              <a:t>khu</a:t>
            </a:r>
            <a:r>
              <a:rPr lang="en-US" sz="5400" b="1" i="0" u="none" strike="noStrike" cap="none" dirty="0">
                <a:solidFill>
                  <a:srgbClr val="C00000"/>
                </a:solidFill>
                <a:latin typeface="Times New Roman"/>
                <a:ea typeface="Times New Roman"/>
                <a:cs typeface="Times New Roman"/>
                <a:sym typeface="Times New Roman"/>
              </a:rPr>
              <a:t> </a:t>
            </a:r>
            <a:r>
              <a:rPr lang="en-US" sz="5400" b="1" i="0" u="none" strike="noStrike" cap="none" dirty="0" err="1">
                <a:solidFill>
                  <a:srgbClr val="C00000"/>
                </a:solidFill>
                <a:latin typeface="Times New Roman"/>
                <a:ea typeface="Times New Roman"/>
                <a:cs typeface="Times New Roman"/>
                <a:sym typeface="Times New Roman"/>
              </a:rPr>
              <a:t>đô</a:t>
            </a:r>
            <a:r>
              <a:rPr lang="en-US" sz="5400" b="1" i="0" u="none" strike="noStrike" cap="none" dirty="0">
                <a:solidFill>
                  <a:srgbClr val="C00000"/>
                </a:solidFill>
                <a:latin typeface="Times New Roman"/>
                <a:ea typeface="Times New Roman"/>
                <a:cs typeface="Times New Roman"/>
                <a:sym typeface="Times New Roman"/>
              </a:rPr>
              <a:t> </a:t>
            </a:r>
            <a:r>
              <a:rPr lang="en-US" sz="5400" b="1" i="0" u="none" strike="noStrike" cap="none" dirty="0" err="1">
                <a:solidFill>
                  <a:srgbClr val="C00000"/>
                </a:solidFill>
                <a:latin typeface="Times New Roman"/>
                <a:ea typeface="Times New Roman"/>
                <a:cs typeface="Times New Roman"/>
                <a:sym typeface="Times New Roman"/>
              </a:rPr>
              <a:t>thị</a:t>
            </a:r>
            <a:r>
              <a:rPr lang="en-US" sz="5400" b="1" i="0" u="none" strike="noStrike" cap="none" dirty="0">
                <a:solidFill>
                  <a:srgbClr val="C00000"/>
                </a:solidFill>
                <a:latin typeface="Times New Roman"/>
                <a:ea typeface="Times New Roman"/>
                <a:cs typeface="Times New Roman"/>
                <a:sym typeface="Times New Roman"/>
              </a:rPr>
              <a:t> </a:t>
            </a:r>
            <a:r>
              <a:rPr lang="en-US" sz="5400" b="1" i="0" u="none" strike="noStrike" cap="none" dirty="0" err="1">
                <a:solidFill>
                  <a:srgbClr val="C00000"/>
                </a:solidFill>
                <a:latin typeface="Times New Roman"/>
                <a:ea typeface="Times New Roman"/>
                <a:cs typeface="Times New Roman"/>
                <a:sym typeface="Times New Roman"/>
              </a:rPr>
              <a:t>thấp</a:t>
            </a:r>
            <a:r>
              <a:rPr lang="en-US" sz="5400" b="1" i="0" u="none" strike="noStrike" cap="none" dirty="0">
                <a:solidFill>
                  <a:srgbClr val="C00000"/>
                </a:solidFill>
                <a:latin typeface="Times New Roman"/>
                <a:ea typeface="Times New Roman"/>
                <a:cs typeface="Times New Roman"/>
                <a:sym typeface="Times New Roman"/>
              </a:rPr>
              <a:t> </a:t>
            </a:r>
            <a:r>
              <a:rPr lang="en-US" sz="5400" b="1" i="0" u="none" strike="noStrike" cap="none" dirty="0" err="1">
                <a:solidFill>
                  <a:srgbClr val="C00000"/>
                </a:solidFill>
                <a:latin typeface="Times New Roman"/>
                <a:ea typeface="Times New Roman"/>
                <a:cs typeface="Times New Roman"/>
                <a:sym typeface="Times New Roman"/>
              </a:rPr>
              <a:t>tầng</a:t>
            </a:r>
            <a:endParaRPr sz="5400" b="1" i="0" u="none" strike="noStrike" cap="none" dirty="0">
              <a:solidFill>
                <a:srgbClr val="C00000"/>
              </a:solidFill>
              <a:latin typeface="Times New Roman"/>
              <a:ea typeface="Times New Roman"/>
              <a:cs typeface="Times New Roman"/>
              <a:sym typeface="Times New Roman"/>
            </a:endParaRPr>
          </a:p>
        </p:txBody>
      </p:sp>
      <p:sp>
        <p:nvSpPr>
          <p:cNvPr id="67" name="Google Shape;67;p3"/>
          <p:cNvSpPr txBox="1"/>
          <p:nvPr/>
        </p:nvSpPr>
        <p:spPr>
          <a:xfrm>
            <a:off x="1375934" y="4086374"/>
            <a:ext cx="7342500" cy="84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800"/>
              <a:buFont typeface="Lato"/>
              <a:buNone/>
            </a:pPr>
            <a:r>
              <a:rPr lang="en-US" sz="2800" b="0" i="0" u="none" strike="noStrike" cap="none" dirty="0">
                <a:solidFill>
                  <a:srgbClr val="C00000"/>
                </a:solidFill>
                <a:latin typeface="Times New Roman"/>
                <a:ea typeface="Times New Roman"/>
                <a:cs typeface="Times New Roman"/>
                <a:sym typeface="Times New Roman"/>
              </a:rPr>
              <a:t>GVHD: 	</a:t>
            </a:r>
            <a:r>
              <a:rPr lang="en-US" sz="2800" dirty="0">
                <a:solidFill>
                  <a:srgbClr val="C00000"/>
                </a:solidFill>
                <a:latin typeface="Times New Roman"/>
                <a:ea typeface="Times New Roman"/>
                <a:cs typeface="Times New Roman"/>
                <a:sym typeface="Times New Roman"/>
              </a:rPr>
              <a:t>PGS TS. </a:t>
            </a:r>
            <a:r>
              <a:rPr lang="en-US" sz="2800" dirty="0" err="1">
                <a:solidFill>
                  <a:srgbClr val="C00000"/>
                </a:solidFill>
                <a:latin typeface="Times New Roman"/>
                <a:ea typeface="Times New Roman"/>
                <a:cs typeface="Times New Roman"/>
                <a:sym typeface="Times New Roman"/>
              </a:rPr>
              <a:t>Lã</a:t>
            </a:r>
            <a:r>
              <a:rPr lang="en-US" sz="2800" dirty="0">
                <a:solidFill>
                  <a:srgbClr val="C00000"/>
                </a:solidFill>
                <a:latin typeface="Times New Roman"/>
                <a:ea typeface="Times New Roman"/>
                <a:cs typeface="Times New Roman"/>
                <a:sym typeface="Times New Roman"/>
              </a:rPr>
              <a:t> </a:t>
            </a:r>
            <a:r>
              <a:rPr lang="en-US" sz="2800" dirty="0" err="1">
                <a:solidFill>
                  <a:srgbClr val="C00000"/>
                </a:solidFill>
                <a:latin typeface="Times New Roman"/>
                <a:ea typeface="Times New Roman"/>
                <a:cs typeface="Times New Roman"/>
                <a:sym typeface="Times New Roman"/>
              </a:rPr>
              <a:t>Thế</a:t>
            </a:r>
            <a:r>
              <a:rPr lang="en-US" sz="2800" dirty="0">
                <a:solidFill>
                  <a:srgbClr val="C00000"/>
                </a:solidFill>
                <a:latin typeface="Times New Roman"/>
                <a:ea typeface="Times New Roman"/>
                <a:cs typeface="Times New Roman"/>
                <a:sym typeface="Times New Roman"/>
              </a:rPr>
              <a:t> Vinh</a:t>
            </a:r>
            <a:endParaRPr sz="2800" b="0" i="0" u="none" strike="noStrike" cap="none" dirty="0">
              <a:solidFill>
                <a:srgbClr val="C00000"/>
              </a:solidFill>
              <a:latin typeface="Times New Roman"/>
              <a:ea typeface="Times New Roman"/>
              <a:cs typeface="Times New Roman"/>
              <a:sym typeface="Times New Roman"/>
            </a:endParaRPr>
          </a:p>
          <a:p>
            <a:pPr marL="457200" marR="0" lvl="0" indent="0" algn="l" rtl="0">
              <a:lnSpc>
                <a:spcPct val="90000"/>
              </a:lnSpc>
              <a:spcBef>
                <a:spcPts val="0"/>
              </a:spcBef>
              <a:spcAft>
                <a:spcPts val="0"/>
              </a:spcAft>
              <a:buClr>
                <a:srgbClr val="C00000"/>
              </a:buClr>
              <a:buSzPts val="2800"/>
              <a:buFont typeface="Lato"/>
              <a:buNone/>
            </a:pPr>
            <a:r>
              <a:rPr lang="en-US" sz="2800" b="0" i="0" u="none" strike="noStrike" cap="none" dirty="0">
                <a:solidFill>
                  <a:srgbClr val="C00000"/>
                </a:solidFill>
                <a:latin typeface="Times New Roman"/>
                <a:ea typeface="Times New Roman"/>
                <a:cs typeface="Times New Roman"/>
                <a:sym typeface="Times New Roman"/>
              </a:rPr>
              <a:t> SV: 	</a:t>
            </a:r>
            <a:r>
              <a:rPr lang="en-US" sz="2800" dirty="0" err="1">
                <a:solidFill>
                  <a:srgbClr val="C00000"/>
                </a:solidFill>
                <a:latin typeface="Times New Roman"/>
                <a:ea typeface="Times New Roman"/>
                <a:cs typeface="Times New Roman"/>
                <a:sym typeface="Times New Roman"/>
              </a:rPr>
              <a:t>Nguyễn</a:t>
            </a:r>
            <a:r>
              <a:rPr lang="en-US" sz="2800" dirty="0">
                <a:solidFill>
                  <a:srgbClr val="C00000"/>
                </a:solidFill>
                <a:latin typeface="Times New Roman"/>
                <a:ea typeface="Times New Roman"/>
                <a:cs typeface="Times New Roman"/>
                <a:sym typeface="Times New Roman"/>
              </a:rPr>
              <a:t> </a:t>
            </a:r>
            <a:r>
              <a:rPr lang="en-US" sz="2800" dirty="0" err="1">
                <a:solidFill>
                  <a:srgbClr val="C00000"/>
                </a:solidFill>
                <a:latin typeface="Times New Roman"/>
                <a:ea typeface="Times New Roman"/>
                <a:cs typeface="Times New Roman"/>
                <a:sym typeface="Times New Roman"/>
              </a:rPr>
              <a:t>Văn</a:t>
            </a:r>
            <a:r>
              <a:rPr lang="en-US" sz="2800" dirty="0">
                <a:solidFill>
                  <a:srgbClr val="C00000"/>
                </a:solidFill>
                <a:latin typeface="Times New Roman"/>
                <a:ea typeface="Times New Roman"/>
                <a:cs typeface="Times New Roman"/>
                <a:sym typeface="Times New Roman"/>
              </a:rPr>
              <a:t> </a:t>
            </a:r>
            <a:r>
              <a:rPr lang="en-US" sz="2800" dirty="0" err="1">
                <a:solidFill>
                  <a:srgbClr val="C00000"/>
                </a:solidFill>
                <a:latin typeface="Times New Roman"/>
                <a:ea typeface="Times New Roman"/>
                <a:cs typeface="Times New Roman"/>
                <a:sym typeface="Times New Roman"/>
              </a:rPr>
              <a:t>Thương</a:t>
            </a:r>
            <a:r>
              <a:rPr lang="en-US" sz="2800" dirty="0">
                <a:solidFill>
                  <a:srgbClr val="C00000"/>
                </a:solidFill>
                <a:latin typeface="Times New Roman"/>
                <a:ea typeface="Times New Roman"/>
                <a:cs typeface="Times New Roman"/>
                <a:sym typeface="Times New Roman"/>
              </a:rPr>
              <a:t> </a:t>
            </a:r>
            <a:r>
              <a:rPr lang="en-US" sz="2800" b="0" i="0" u="none" strike="noStrike" cap="none" dirty="0">
                <a:solidFill>
                  <a:srgbClr val="C00000"/>
                </a:solidFill>
                <a:latin typeface="Times New Roman"/>
                <a:ea typeface="Times New Roman"/>
                <a:cs typeface="Times New Roman"/>
                <a:sym typeface="Times New Roman"/>
              </a:rPr>
              <a:t>- 20194380</a:t>
            </a:r>
            <a:endParaRPr sz="2800" b="0" i="0" u="none" strike="noStrike" cap="none" dirty="0">
              <a:solidFill>
                <a:srgbClr val="C00000"/>
              </a:solidFill>
              <a:latin typeface="Times New Roman"/>
              <a:ea typeface="Times New Roman"/>
              <a:cs typeface="Times New Roman"/>
              <a:sym typeface="Times New Roman"/>
            </a:endParaRPr>
          </a:p>
          <a:p>
            <a:pPr marL="0" marR="0" lvl="0" indent="0" algn="l" rtl="0">
              <a:lnSpc>
                <a:spcPct val="90000"/>
              </a:lnSpc>
              <a:spcBef>
                <a:spcPts val="0"/>
              </a:spcBef>
              <a:spcAft>
                <a:spcPts val="0"/>
              </a:spcAft>
              <a:buClr>
                <a:srgbClr val="C00000"/>
              </a:buClr>
              <a:buSzPts val="2800"/>
              <a:buFont typeface="Lato"/>
              <a:buNone/>
            </a:pPr>
            <a:endParaRPr sz="2800" b="0" i="0" u="none" strike="noStrike" cap="none" dirty="0">
              <a:solidFill>
                <a:srgbClr val="C00000"/>
              </a:solidFill>
              <a:latin typeface="Lato"/>
              <a:ea typeface="Lato"/>
              <a:cs typeface="Lato"/>
              <a:sym typeface="Lato"/>
            </a:endParaRPr>
          </a:p>
          <a:p>
            <a:pPr marL="0" marR="0" lvl="0" indent="0" algn="l" rtl="0">
              <a:lnSpc>
                <a:spcPct val="90000"/>
              </a:lnSpc>
              <a:spcBef>
                <a:spcPts val="0"/>
              </a:spcBef>
              <a:spcAft>
                <a:spcPts val="0"/>
              </a:spcAft>
              <a:buClr>
                <a:srgbClr val="C00000"/>
              </a:buClr>
              <a:buSzPts val="2800"/>
              <a:buFont typeface="Lato"/>
              <a:buNone/>
            </a:pPr>
            <a:endParaRPr sz="2800" b="0" i="0" u="none" strike="noStrike" cap="none" dirty="0">
              <a:solidFill>
                <a:srgbClr val="C00000"/>
              </a:solidFill>
              <a:latin typeface="Lato"/>
              <a:ea typeface="Lato"/>
              <a:cs typeface="Lato"/>
              <a:sym typeface="Lato"/>
            </a:endParaRPr>
          </a:p>
          <a:p>
            <a:pPr marL="0" marR="0" lvl="0" indent="0" algn="l" rtl="0">
              <a:lnSpc>
                <a:spcPct val="90000"/>
              </a:lnSpc>
              <a:spcBef>
                <a:spcPts val="0"/>
              </a:spcBef>
              <a:spcAft>
                <a:spcPts val="0"/>
              </a:spcAft>
              <a:buClr>
                <a:srgbClr val="C00000"/>
              </a:buClr>
              <a:buSzPts val="2800"/>
              <a:buFont typeface="Lato"/>
              <a:buNone/>
            </a:pPr>
            <a:endParaRPr sz="2800" b="0" i="0" u="none" strike="noStrike" cap="none" dirty="0">
              <a:solidFill>
                <a:srgbClr val="C00000"/>
              </a:solidFill>
              <a:latin typeface="Lato"/>
              <a:ea typeface="Lato"/>
              <a:cs typeface="Lato"/>
              <a:sym typeface="Lato"/>
            </a:endParaRPr>
          </a:p>
        </p:txBody>
      </p:sp>
      <p:sp>
        <p:nvSpPr>
          <p:cNvPr id="68" name="Google Shape;68;p3"/>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442029670b_0_2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a:latin typeface="Times New Roman"/>
                <a:ea typeface="Times New Roman"/>
                <a:cs typeface="Times New Roman"/>
                <a:sym typeface="Times New Roman"/>
              </a:rPr>
              <a:t>Giao </a:t>
            </a:r>
            <a:r>
              <a:rPr lang="en-US" sz="3100" dirty="0" err="1">
                <a:latin typeface="Times New Roman"/>
                <a:ea typeface="Times New Roman"/>
                <a:cs typeface="Times New Roman"/>
                <a:sym typeface="Times New Roman"/>
              </a:rPr>
              <a:t>diện</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chức</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năng</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chính</a:t>
            </a:r>
            <a:endParaRPr sz="3100" dirty="0">
              <a:latin typeface="Times New Roman"/>
              <a:ea typeface="Times New Roman"/>
              <a:cs typeface="Times New Roman"/>
              <a:sym typeface="Times New Roman"/>
            </a:endParaRPr>
          </a:p>
        </p:txBody>
      </p:sp>
      <p:sp>
        <p:nvSpPr>
          <p:cNvPr id="208" name="Google Shape;208;g1442029670b_0_2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pic>
        <p:nvPicPr>
          <p:cNvPr id="3" name="Picture 2">
            <a:extLst>
              <a:ext uri="{FF2B5EF4-FFF2-40B4-BE49-F238E27FC236}">
                <a16:creationId xmlns:a16="http://schemas.microsoft.com/office/drawing/2014/main" id="{66E1A41D-A2F0-8A2F-C517-B28DBAB55152}"/>
              </a:ext>
            </a:extLst>
          </p:cNvPr>
          <p:cNvPicPr>
            <a:picLocks noChangeAspect="1"/>
          </p:cNvPicPr>
          <p:nvPr/>
        </p:nvPicPr>
        <p:blipFill>
          <a:blip r:embed="rId3"/>
          <a:stretch>
            <a:fillRect/>
          </a:stretch>
        </p:blipFill>
        <p:spPr>
          <a:xfrm>
            <a:off x="718610" y="824151"/>
            <a:ext cx="11134726" cy="5508983"/>
          </a:xfrm>
          <a:prstGeom prst="rect">
            <a:avLst/>
          </a:prstGeom>
        </p:spPr>
      </p:pic>
    </p:spTree>
    <p:extLst>
      <p:ext uri="{BB962C8B-B14F-4D97-AF65-F5344CB8AC3E}">
        <p14:creationId xmlns:p14="http://schemas.microsoft.com/office/powerpoint/2010/main" val="706545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442029670b_0_2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a:latin typeface="Times New Roman"/>
                <a:ea typeface="Times New Roman"/>
                <a:cs typeface="Times New Roman"/>
                <a:sym typeface="Times New Roman"/>
              </a:rPr>
              <a:t>Giao </a:t>
            </a:r>
            <a:r>
              <a:rPr lang="en-US" sz="3100" dirty="0" err="1">
                <a:latin typeface="Times New Roman"/>
                <a:ea typeface="Times New Roman"/>
                <a:cs typeface="Times New Roman"/>
                <a:sym typeface="Times New Roman"/>
              </a:rPr>
              <a:t>diện</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chức</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năng</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chính</a:t>
            </a:r>
            <a:endParaRPr sz="3100" dirty="0">
              <a:latin typeface="Times New Roman"/>
              <a:ea typeface="Times New Roman"/>
              <a:cs typeface="Times New Roman"/>
              <a:sym typeface="Times New Roman"/>
            </a:endParaRPr>
          </a:p>
        </p:txBody>
      </p:sp>
      <p:sp>
        <p:nvSpPr>
          <p:cNvPr id="208" name="Google Shape;208;g1442029670b_0_2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pic>
        <p:nvPicPr>
          <p:cNvPr id="2" name="Picture 1">
            <a:extLst>
              <a:ext uri="{FF2B5EF4-FFF2-40B4-BE49-F238E27FC236}">
                <a16:creationId xmlns:a16="http://schemas.microsoft.com/office/drawing/2014/main" id="{5990A2F3-D277-284D-7329-05CC88920049}"/>
              </a:ext>
            </a:extLst>
          </p:cNvPr>
          <p:cNvPicPr>
            <a:picLocks noChangeAspect="1"/>
          </p:cNvPicPr>
          <p:nvPr/>
        </p:nvPicPr>
        <p:blipFill>
          <a:blip r:embed="rId3"/>
          <a:stretch>
            <a:fillRect/>
          </a:stretch>
        </p:blipFill>
        <p:spPr>
          <a:xfrm>
            <a:off x="1381124" y="803871"/>
            <a:ext cx="3429000" cy="5529263"/>
          </a:xfrm>
          <a:prstGeom prst="rect">
            <a:avLst/>
          </a:prstGeom>
        </p:spPr>
      </p:pic>
      <p:pic>
        <p:nvPicPr>
          <p:cNvPr id="4" name="Picture 3">
            <a:extLst>
              <a:ext uri="{FF2B5EF4-FFF2-40B4-BE49-F238E27FC236}">
                <a16:creationId xmlns:a16="http://schemas.microsoft.com/office/drawing/2014/main" id="{35286446-55E9-1E19-1314-165E73574A79}"/>
              </a:ext>
            </a:extLst>
          </p:cNvPr>
          <p:cNvPicPr>
            <a:picLocks noChangeAspect="1"/>
          </p:cNvPicPr>
          <p:nvPr/>
        </p:nvPicPr>
        <p:blipFill>
          <a:blip r:embed="rId4"/>
          <a:stretch>
            <a:fillRect/>
          </a:stretch>
        </p:blipFill>
        <p:spPr>
          <a:xfrm>
            <a:off x="6824663" y="803871"/>
            <a:ext cx="3086100" cy="5529263"/>
          </a:xfrm>
          <a:prstGeom prst="rect">
            <a:avLst/>
          </a:prstGeom>
        </p:spPr>
      </p:pic>
      <p:sp>
        <p:nvSpPr>
          <p:cNvPr id="5" name="Arrow: Right 13">
            <a:extLst>
              <a:ext uri="{FF2B5EF4-FFF2-40B4-BE49-F238E27FC236}">
                <a16:creationId xmlns:a16="http://schemas.microsoft.com/office/drawing/2014/main" id="{A4F9AB2E-838B-F934-1A19-FFF115DCDDA1}"/>
              </a:ext>
            </a:extLst>
          </p:cNvPr>
          <p:cNvSpPr/>
          <p:nvPr/>
        </p:nvSpPr>
        <p:spPr>
          <a:xfrm>
            <a:off x="4810124" y="3249384"/>
            <a:ext cx="2014539" cy="179616"/>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696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442029670b_0_2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a:latin typeface="Times New Roman"/>
                <a:ea typeface="Times New Roman"/>
                <a:cs typeface="Times New Roman"/>
                <a:sym typeface="Times New Roman"/>
              </a:rPr>
              <a:t>Giao </a:t>
            </a:r>
            <a:r>
              <a:rPr lang="en-US" sz="3100" dirty="0" err="1">
                <a:latin typeface="Times New Roman"/>
                <a:ea typeface="Times New Roman"/>
                <a:cs typeface="Times New Roman"/>
                <a:sym typeface="Times New Roman"/>
              </a:rPr>
              <a:t>diện</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chức</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năng</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chính</a:t>
            </a:r>
            <a:endParaRPr sz="3100" dirty="0">
              <a:latin typeface="Times New Roman"/>
              <a:ea typeface="Times New Roman"/>
              <a:cs typeface="Times New Roman"/>
              <a:sym typeface="Times New Roman"/>
            </a:endParaRPr>
          </a:p>
        </p:txBody>
      </p:sp>
      <p:sp>
        <p:nvSpPr>
          <p:cNvPr id="208" name="Google Shape;208;g1442029670b_0_2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pic>
        <p:nvPicPr>
          <p:cNvPr id="2" name="Picture 1">
            <a:extLst>
              <a:ext uri="{FF2B5EF4-FFF2-40B4-BE49-F238E27FC236}">
                <a16:creationId xmlns:a16="http://schemas.microsoft.com/office/drawing/2014/main" id="{798B7A8E-5E76-F832-2F55-50365D2B615A}"/>
              </a:ext>
            </a:extLst>
          </p:cNvPr>
          <p:cNvPicPr>
            <a:picLocks noChangeAspect="1"/>
          </p:cNvPicPr>
          <p:nvPr/>
        </p:nvPicPr>
        <p:blipFill>
          <a:blip r:embed="rId3"/>
          <a:stretch>
            <a:fillRect/>
          </a:stretch>
        </p:blipFill>
        <p:spPr>
          <a:xfrm>
            <a:off x="1864518" y="847844"/>
            <a:ext cx="8462963" cy="5162312"/>
          </a:xfrm>
          <a:prstGeom prst="rect">
            <a:avLst/>
          </a:prstGeom>
        </p:spPr>
      </p:pic>
    </p:spTree>
    <p:extLst>
      <p:ext uri="{BB962C8B-B14F-4D97-AF65-F5344CB8AC3E}">
        <p14:creationId xmlns:p14="http://schemas.microsoft.com/office/powerpoint/2010/main" val="3828420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442029670b_0_2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a:latin typeface="Times New Roman"/>
                <a:ea typeface="Times New Roman"/>
                <a:cs typeface="Times New Roman"/>
                <a:sym typeface="Times New Roman"/>
              </a:rPr>
              <a:t>Giao </a:t>
            </a:r>
            <a:r>
              <a:rPr lang="en-US" sz="3100" dirty="0" err="1">
                <a:latin typeface="Times New Roman"/>
                <a:ea typeface="Times New Roman"/>
                <a:cs typeface="Times New Roman"/>
                <a:sym typeface="Times New Roman"/>
              </a:rPr>
              <a:t>diện</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chức</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năng</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chính</a:t>
            </a:r>
            <a:endParaRPr sz="3100" dirty="0">
              <a:latin typeface="Times New Roman"/>
              <a:ea typeface="Times New Roman"/>
              <a:cs typeface="Times New Roman"/>
              <a:sym typeface="Times New Roman"/>
            </a:endParaRPr>
          </a:p>
        </p:txBody>
      </p:sp>
      <p:sp>
        <p:nvSpPr>
          <p:cNvPr id="208" name="Google Shape;208;g1442029670b_0_2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pic>
        <p:nvPicPr>
          <p:cNvPr id="3" name="Picture 2">
            <a:extLst>
              <a:ext uri="{FF2B5EF4-FFF2-40B4-BE49-F238E27FC236}">
                <a16:creationId xmlns:a16="http://schemas.microsoft.com/office/drawing/2014/main" id="{2EBF5254-6109-5FBA-B67D-FED598EFD9CC}"/>
              </a:ext>
            </a:extLst>
          </p:cNvPr>
          <p:cNvPicPr>
            <a:picLocks noChangeAspect="1"/>
          </p:cNvPicPr>
          <p:nvPr/>
        </p:nvPicPr>
        <p:blipFill>
          <a:blip r:embed="rId3"/>
          <a:stretch>
            <a:fillRect/>
          </a:stretch>
        </p:blipFill>
        <p:spPr>
          <a:xfrm>
            <a:off x="1665089" y="871538"/>
            <a:ext cx="3203972" cy="5572125"/>
          </a:xfrm>
          <a:prstGeom prst="rect">
            <a:avLst/>
          </a:prstGeom>
        </p:spPr>
      </p:pic>
      <p:pic>
        <p:nvPicPr>
          <p:cNvPr id="4" name="Picture 3">
            <a:extLst>
              <a:ext uri="{FF2B5EF4-FFF2-40B4-BE49-F238E27FC236}">
                <a16:creationId xmlns:a16="http://schemas.microsoft.com/office/drawing/2014/main" id="{2B7BE1E8-7B78-8348-2B5C-7771FC70B166}"/>
              </a:ext>
            </a:extLst>
          </p:cNvPr>
          <p:cNvPicPr>
            <a:picLocks noChangeAspect="1"/>
          </p:cNvPicPr>
          <p:nvPr/>
        </p:nvPicPr>
        <p:blipFill>
          <a:blip r:embed="rId4"/>
          <a:stretch>
            <a:fillRect/>
          </a:stretch>
        </p:blipFill>
        <p:spPr>
          <a:xfrm>
            <a:off x="6908601" y="871538"/>
            <a:ext cx="3203972" cy="5461596"/>
          </a:xfrm>
          <a:prstGeom prst="rect">
            <a:avLst/>
          </a:prstGeom>
        </p:spPr>
      </p:pic>
      <p:sp>
        <p:nvSpPr>
          <p:cNvPr id="6" name="Arrow: Right 13">
            <a:extLst>
              <a:ext uri="{FF2B5EF4-FFF2-40B4-BE49-F238E27FC236}">
                <a16:creationId xmlns:a16="http://schemas.microsoft.com/office/drawing/2014/main" id="{2141671B-28E5-BA23-89D5-39FBB41D9C8A}"/>
              </a:ext>
            </a:extLst>
          </p:cNvPr>
          <p:cNvSpPr/>
          <p:nvPr/>
        </p:nvSpPr>
        <p:spPr>
          <a:xfrm>
            <a:off x="4810124" y="3249384"/>
            <a:ext cx="2014539" cy="179616"/>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811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442029670b_0_2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a:latin typeface="Times New Roman"/>
                <a:ea typeface="Times New Roman"/>
                <a:cs typeface="Times New Roman"/>
                <a:sym typeface="Times New Roman"/>
              </a:rPr>
              <a:t>Giao </a:t>
            </a:r>
            <a:r>
              <a:rPr lang="en-US" sz="3100" dirty="0" err="1">
                <a:latin typeface="Times New Roman"/>
                <a:ea typeface="Times New Roman"/>
                <a:cs typeface="Times New Roman"/>
                <a:sym typeface="Times New Roman"/>
              </a:rPr>
              <a:t>diện</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chức</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năng</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chính</a:t>
            </a:r>
            <a:endParaRPr sz="3100" dirty="0">
              <a:latin typeface="Times New Roman"/>
              <a:ea typeface="Times New Roman"/>
              <a:cs typeface="Times New Roman"/>
              <a:sym typeface="Times New Roman"/>
            </a:endParaRPr>
          </a:p>
        </p:txBody>
      </p:sp>
      <p:sp>
        <p:nvSpPr>
          <p:cNvPr id="208" name="Google Shape;208;g1442029670b_0_2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pic>
        <p:nvPicPr>
          <p:cNvPr id="2" name="Picture 1">
            <a:extLst>
              <a:ext uri="{FF2B5EF4-FFF2-40B4-BE49-F238E27FC236}">
                <a16:creationId xmlns:a16="http://schemas.microsoft.com/office/drawing/2014/main" id="{4BD64B74-6212-0639-545A-41B760F512FF}"/>
              </a:ext>
            </a:extLst>
          </p:cNvPr>
          <p:cNvPicPr>
            <a:picLocks noChangeAspect="1"/>
          </p:cNvPicPr>
          <p:nvPr/>
        </p:nvPicPr>
        <p:blipFill>
          <a:blip r:embed="rId3"/>
          <a:stretch>
            <a:fillRect/>
          </a:stretch>
        </p:blipFill>
        <p:spPr>
          <a:xfrm>
            <a:off x="4554028" y="671513"/>
            <a:ext cx="3083943" cy="5786438"/>
          </a:xfrm>
          <a:prstGeom prst="rect">
            <a:avLst/>
          </a:prstGeom>
        </p:spPr>
      </p:pic>
    </p:spTree>
    <p:extLst>
      <p:ext uri="{BB962C8B-B14F-4D97-AF65-F5344CB8AC3E}">
        <p14:creationId xmlns:p14="http://schemas.microsoft.com/office/powerpoint/2010/main" val="382304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442029670b_0_2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a:latin typeface="Times New Roman"/>
                <a:ea typeface="Times New Roman"/>
                <a:cs typeface="Times New Roman"/>
                <a:sym typeface="Times New Roman"/>
              </a:rPr>
              <a:t>Kết quả xây dựng hệ thống</a:t>
            </a:r>
            <a:endParaRPr sz="3100">
              <a:latin typeface="Times New Roman"/>
              <a:ea typeface="Times New Roman"/>
              <a:cs typeface="Times New Roman"/>
              <a:sym typeface="Times New Roman"/>
            </a:endParaRPr>
          </a:p>
        </p:txBody>
      </p:sp>
      <p:sp>
        <p:nvSpPr>
          <p:cNvPr id="208" name="Google Shape;208;g1442029670b_0_2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a:p>
        </p:txBody>
      </p:sp>
      <p:pic>
        <p:nvPicPr>
          <p:cNvPr id="2" name="5124731569657.mp4">
            <a:hlinkClick r:id="" action="ppaction://media"/>
            <a:extLst>
              <a:ext uri="{FF2B5EF4-FFF2-40B4-BE49-F238E27FC236}">
                <a16:creationId xmlns:a16="http://schemas.microsoft.com/office/drawing/2014/main" id="{7504C22B-71D9-AF0A-A12E-5B7837E5DF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29040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4438d2839a_0_16"/>
          <p:cNvSpPr/>
          <p:nvPr/>
        </p:nvSpPr>
        <p:spPr>
          <a:xfrm>
            <a:off x="4657077" y="1327850"/>
            <a:ext cx="2643000" cy="2555400"/>
          </a:xfrm>
          <a:prstGeom prst="ellipse">
            <a:avLst/>
          </a:prstGeom>
          <a:solidFill>
            <a:srgbClr val="E86C5E"/>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1D9CD"/>
              </a:highlight>
              <a:latin typeface="Arial"/>
              <a:ea typeface="Arial"/>
              <a:cs typeface="Arial"/>
              <a:sym typeface="Arial"/>
            </a:endParaRPr>
          </a:p>
        </p:txBody>
      </p:sp>
      <p:sp>
        <p:nvSpPr>
          <p:cNvPr id="215" name="Google Shape;215;g14438d2839a_0_16"/>
          <p:cNvSpPr txBox="1"/>
          <p:nvPr/>
        </p:nvSpPr>
        <p:spPr>
          <a:xfrm>
            <a:off x="3163525" y="4046450"/>
            <a:ext cx="6099600" cy="984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err="1">
                <a:solidFill>
                  <a:srgbClr val="512944"/>
                </a:solidFill>
                <a:latin typeface="Quicksand"/>
                <a:ea typeface="Quicksand"/>
                <a:cs typeface="Quicksand"/>
                <a:sym typeface="Quicksand"/>
              </a:rPr>
              <a:t>Đóng</a:t>
            </a:r>
            <a:r>
              <a:rPr lang="en-US" sz="4000" b="1" i="0" u="none" strike="noStrike" cap="none" dirty="0">
                <a:solidFill>
                  <a:srgbClr val="512944"/>
                </a:solidFill>
                <a:latin typeface="Quicksand"/>
                <a:ea typeface="Quicksand"/>
                <a:cs typeface="Quicksand"/>
                <a:sym typeface="Quicksand"/>
              </a:rPr>
              <a:t> </a:t>
            </a:r>
            <a:r>
              <a:rPr lang="en-US" sz="4000" b="1" i="0" u="none" strike="noStrike" cap="none" dirty="0" err="1">
                <a:solidFill>
                  <a:srgbClr val="512944"/>
                </a:solidFill>
                <a:latin typeface="Quicksand"/>
                <a:ea typeface="Quicksand"/>
                <a:cs typeface="Quicksand"/>
                <a:sym typeface="Quicksand"/>
              </a:rPr>
              <a:t>góp</a:t>
            </a:r>
            <a:r>
              <a:rPr lang="en-US" sz="4000" b="1" i="0" u="none" strike="noStrike" cap="none" dirty="0">
                <a:solidFill>
                  <a:srgbClr val="512944"/>
                </a:solidFill>
                <a:latin typeface="Quicksand"/>
                <a:ea typeface="Quicksand"/>
                <a:cs typeface="Quicksand"/>
                <a:sym typeface="Quicksand"/>
              </a:rPr>
              <a:t> </a:t>
            </a:r>
            <a:r>
              <a:rPr lang="en-US" sz="4000" b="1" i="0" u="none" strike="noStrike" cap="none" dirty="0" err="1">
                <a:solidFill>
                  <a:srgbClr val="512944"/>
                </a:solidFill>
                <a:latin typeface="Quicksand"/>
                <a:ea typeface="Quicksand"/>
                <a:cs typeface="Quicksand"/>
                <a:sym typeface="Quicksand"/>
              </a:rPr>
              <a:t>quan</a:t>
            </a:r>
            <a:r>
              <a:rPr lang="en-US" sz="4000" b="1" i="0" u="none" strike="noStrike" cap="none" dirty="0">
                <a:solidFill>
                  <a:srgbClr val="512944"/>
                </a:solidFill>
                <a:latin typeface="Quicksand"/>
                <a:ea typeface="Quicksand"/>
                <a:cs typeface="Quicksand"/>
                <a:sym typeface="Quicksand"/>
              </a:rPr>
              <a:t> </a:t>
            </a:r>
            <a:r>
              <a:rPr lang="en-US" sz="4000" b="1" i="0" u="none" strike="noStrike" cap="none" dirty="0" err="1">
                <a:solidFill>
                  <a:srgbClr val="512944"/>
                </a:solidFill>
                <a:latin typeface="Quicksand"/>
                <a:ea typeface="Quicksand"/>
                <a:cs typeface="Quicksand"/>
                <a:sym typeface="Quicksand"/>
              </a:rPr>
              <a:t>trọng</a:t>
            </a:r>
            <a:endParaRPr sz="4000" b="1" i="0" u="none" strike="noStrike" cap="none" dirty="0">
              <a:solidFill>
                <a:srgbClr val="512944"/>
              </a:solidFill>
              <a:latin typeface="Quicksand"/>
              <a:ea typeface="Quicksand"/>
              <a:cs typeface="Quicksand"/>
              <a:sym typeface="Quicksand"/>
            </a:endParaRPr>
          </a:p>
        </p:txBody>
      </p:sp>
      <p:sp>
        <p:nvSpPr>
          <p:cNvPr id="216" name="Google Shape;216;g14438d2839a_0_16"/>
          <p:cNvSpPr txBox="1"/>
          <p:nvPr/>
        </p:nvSpPr>
        <p:spPr>
          <a:xfrm>
            <a:off x="4379035" y="2000150"/>
            <a:ext cx="3199200" cy="121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0"/>
              <a:buFont typeface="Arial"/>
              <a:buNone/>
            </a:pPr>
            <a:r>
              <a:rPr lang="en-US" sz="9000" b="1" i="0" u="none" strike="noStrike" cap="none">
                <a:solidFill>
                  <a:srgbClr val="FFFFFF"/>
                </a:solidFill>
                <a:latin typeface="Quicksand"/>
                <a:ea typeface="Quicksand"/>
                <a:cs typeface="Quicksand"/>
                <a:sym typeface="Quicksand"/>
              </a:rPr>
              <a:t>04</a:t>
            </a:r>
            <a:endParaRPr sz="9000" b="1" i="0" u="none" strike="noStrike" cap="none">
              <a:solidFill>
                <a:srgbClr val="FFFFFF"/>
              </a:solidFill>
              <a:latin typeface="Quicksand"/>
              <a:ea typeface="Quicksand"/>
              <a:cs typeface="Quicksand"/>
              <a:sym typeface="Quicksand"/>
            </a:endParaRPr>
          </a:p>
        </p:txBody>
      </p:sp>
      <p:sp>
        <p:nvSpPr>
          <p:cNvPr id="217" name="Google Shape;217;g14438d2839a_0_16"/>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14438d2839a_1_0"/>
          <p:cNvSpPr txBox="1">
            <a:spLocks noGrp="1"/>
          </p:cNvSpPr>
          <p:nvPr>
            <p:ph type="title"/>
          </p:nvPr>
        </p:nvSpPr>
        <p:spPr>
          <a:xfrm>
            <a:off x="338711" y="190268"/>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2800" b="1" dirty="0" err="1">
                <a:latin typeface="Times New Roman" panose="02020603050405020304" pitchFamily="18" charset="0"/>
                <a:cs typeface="Times New Roman" panose="02020603050405020304" pitchFamily="18" charset="0"/>
              </a:rPr>
              <a:t>Ứng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mã</a:t>
            </a:r>
            <a:r>
              <a:rPr lang="en-US" sz="2800" b="1" dirty="0">
                <a:latin typeface="Times New Roman" panose="02020603050405020304" pitchFamily="18" charset="0"/>
                <a:cs typeface="Times New Roman" panose="02020603050405020304" pitchFamily="18" charset="0"/>
              </a:rPr>
              <a:t> QR </a:t>
            </a:r>
            <a:r>
              <a:rPr lang="en-US" sz="2800" b="1" dirty="0" err="1">
                <a:latin typeface="Times New Roman" panose="02020603050405020304" pitchFamily="18" charset="0"/>
                <a:cs typeface="Times New Roman" panose="02020603050405020304" pitchFamily="18" charset="0"/>
              </a:rPr>
              <a:t>và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chữ</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ký</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trong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phòng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chống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giả</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mạo</a:t>
            </a:r>
            <a:endParaRPr dirty="0"/>
          </a:p>
        </p:txBody>
      </p:sp>
      <p:sp>
        <p:nvSpPr>
          <p:cNvPr id="223" name="Google Shape;223;g14438d2839a_1_0"/>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27</a:t>
            </a:fld>
            <a:endParaRPr/>
          </a:p>
        </p:txBody>
      </p:sp>
      <p:sp>
        <p:nvSpPr>
          <p:cNvPr id="2" name="Google Shape;257;g25f2e3cb055_0_78">
            <a:extLst>
              <a:ext uri="{FF2B5EF4-FFF2-40B4-BE49-F238E27FC236}">
                <a16:creationId xmlns:a16="http://schemas.microsoft.com/office/drawing/2014/main" id="{E091415E-C7DA-8E57-05C3-B7421DB3F3B8}"/>
              </a:ext>
            </a:extLst>
          </p:cNvPr>
          <p:cNvSpPr/>
          <p:nvPr/>
        </p:nvSpPr>
        <p:spPr>
          <a:xfrm>
            <a:off x="593900" y="968105"/>
            <a:ext cx="2665800" cy="15810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E86C5E"/>
              </a:solidFill>
              <a:latin typeface="Arial"/>
              <a:ea typeface="Arial"/>
              <a:cs typeface="Arial"/>
              <a:sym typeface="Arial"/>
            </a:endParaRPr>
          </a:p>
        </p:txBody>
      </p:sp>
      <p:sp>
        <p:nvSpPr>
          <p:cNvPr id="3" name="Google Shape;262;g25f2e3cb055_0_78">
            <a:extLst>
              <a:ext uri="{FF2B5EF4-FFF2-40B4-BE49-F238E27FC236}">
                <a16:creationId xmlns:a16="http://schemas.microsoft.com/office/drawing/2014/main" id="{4F9CDDA2-6204-0A62-9A72-97F955BC00C4}"/>
              </a:ext>
            </a:extLst>
          </p:cNvPr>
          <p:cNvSpPr txBox="1"/>
          <p:nvPr/>
        </p:nvSpPr>
        <p:spPr>
          <a:xfrm>
            <a:off x="593900" y="1351475"/>
            <a:ext cx="2535300" cy="82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dirty="0" err="1">
                <a:solidFill>
                  <a:schemeClr val="tx1"/>
                </a:solidFill>
                <a:latin typeface=""/>
                <a:ea typeface="Quicksand"/>
                <a:cs typeface="Quicksand"/>
                <a:sym typeface="Quicksand"/>
              </a:rPr>
              <a:t>Thực</a:t>
            </a:r>
            <a:r>
              <a:rPr lang="en-US" sz="2700" b="1" i="0" u="none" strike="noStrike" cap="none" dirty="0">
                <a:solidFill>
                  <a:schemeClr val="tx1"/>
                </a:solidFill>
                <a:latin typeface=""/>
                <a:ea typeface="Quicksand"/>
                <a:cs typeface="Quicksand"/>
                <a:sym typeface="Quicksand"/>
              </a:rPr>
              <a:t> </a:t>
            </a:r>
            <a:r>
              <a:rPr lang="en-US" sz="2700" b="1" i="0" u="none" strike="noStrike" cap="none" dirty="0" err="1">
                <a:solidFill>
                  <a:schemeClr val="tx1"/>
                </a:solidFill>
                <a:latin typeface=""/>
                <a:ea typeface="Quicksand"/>
                <a:cs typeface="Quicksand"/>
                <a:sym typeface="Quicksand"/>
              </a:rPr>
              <a:t>trạng</a:t>
            </a:r>
            <a:endParaRPr sz="2700" b="1" i="0" u="none" strike="noStrike" cap="none" dirty="0">
              <a:solidFill>
                <a:schemeClr val="tx1"/>
              </a:solidFill>
              <a:latin typeface=""/>
              <a:ea typeface="Quicksand"/>
              <a:cs typeface="Quicksand"/>
              <a:sym typeface="Quicksand"/>
            </a:endParaRPr>
          </a:p>
        </p:txBody>
      </p:sp>
      <p:sp>
        <p:nvSpPr>
          <p:cNvPr id="4" name="Google Shape;257;g25f2e3cb055_0_78">
            <a:extLst>
              <a:ext uri="{FF2B5EF4-FFF2-40B4-BE49-F238E27FC236}">
                <a16:creationId xmlns:a16="http://schemas.microsoft.com/office/drawing/2014/main" id="{0920B8EA-B18F-B842-7F82-E1D38DEB91D6}"/>
              </a:ext>
            </a:extLst>
          </p:cNvPr>
          <p:cNvSpPr/>
          <p:nvPr/>
        </p:nvSpPr>
        <p:spPr>
          <a:xfrm>
            <a:off x="593900" y="2890742"/>
            <a:ext cx="2665800" cy="15810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err="1">
                <a:solidFill>
                  <a:schemeClr val="tx1"/>
                </a:solidFill>
                <a:latin typeface=""/>
              </a:rPr>
              <a:t>Ảnh</a:t>
            </a:r>
            <a:r>
              <a:rPr lang="en-US" sz="2700" b="1" dirty="0">
                <a:solidFill>
                  <a:schemeClr val="tx1"/>
                </a:solidFill>
                <a:latin typeface=""/>
              </a:rPr>
              <a:t> </a:t>
            </a:r>
            <a:r>
              <a:rPr lang="en-US" sz="2700" b="1" dirty="0" err="1">
                <a:solidFill>
                  <a:schemeClr val="tx1"/>
                </a:solidFill>
                <a:latin typeface=""/>
              </a:rPr>
              <a:t>hưởng</a:t>
            </a:r>
            <a:endParaRPr sz="2700" b="1" i="0" u="none" strike="noStrike" cap="none" dirty="0">
              <a:solidFill>
                <a:schemeClr val="tx1"/>
              </a:solidFill>
              <a:latin typeface=""/>
              <a:sym typeface="Arial"/>
            </a:endParaRPr>
          </a:p>
        </p:txBody>
      </p:sp>
      <p:sp>
        <p:nvSpPr>
          <p:cNvPr id="5" name="Google Shape;257;g25f2e3cb055_0_78">
            <a:extLst>
              <a:ext uri="{FF2B5EF4-FFF2-40B4-BE49-F238E27FC236}">
                <a16:creationId xmlns:a16="http://schemas.microsoft.com/office/drawing/2014/main" id="{9659C1AF-21F6-B2BB-703B-5B29FCB587EC}"/>
              </a:ext>
            </a:extLst>
          </p:cNvPr>
          <p:cNvSpPr/>
          <p:nvPr/>
        </p:nvSpPr>
        <p:spPr>
          <a:xfrm>
            <a:off x="593900" y="4716025"/>
            <a:ext cx="2665800" cy="15810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err="1">
                <a:solidFill>
                  <a:schemeClr val="tx1"/>
                </a:solidFill>
                <a:latin typeface=""/>
              </a:rPr>
              <a:t>Thách</a:t>
            </a:r>
            <a:r>
              <a:rPr lang="en-US" sz="2700" b="1" dirty="0">
                <a:solidFill>
                  <a:schemeClr val="tx1"/>
                </a:solidFill>
                <a:latin typeface=""/>
              </a:rPr>
              <a:t> </a:t>
            </a:r>
            <a:r>
              <a:rPr lang="en-US" sz="2700" b="1" dirty="0" err="1">
                <a:solidFill>
                  <a:schemeClr val="tx1"/>
                </a:solidFill>
                <a:latin typeface=""/>
              </a:rPr>
              <a:t>thức</a:t>
            </a:r>
            <a:endParaRPr sz="2700" b="1" i="0" u="none" strike="noStrike" cap="none" dirty="0">
              <a:solidFill>
                <a:schemeClr val="tx1"/>
              </a:solidFill>
              <a:latin typeface=""/>
              <a:sym typeface="Arial"/>
            </a:endParaRPr>
          </a:p>
        </p:txBody>
      </p:sp>
      <p:pic>
        <p:nvPicPr>
          <p:cNvPr id="6" name="Picture 5">
            <a:extLst>
              <a:ext uri="{FF2B5EF4-FFF2-40B4-BE49-F238E27FC236}">
                <a16:creationId xmlns:a16="http://schemas.microsoft.com/office/drawing/2014/main" id="{EF7594C3-6350-5DA8-94A7-DE81C1CD4BBF}"/>
              </a:ext>
            </a:extLst>
          </p:cNvPr>
          <p:cNvPicPr>
            <a:picLocks noChangeAspect="1"/>
          </p:cNvPicPr>
          <p:nvPr/>
        </p:nvPicPr>
        <p:blipFill>
          <a:blip r:embed="rId3"/>
          <a:stretch>
            <a:fillRect/>
          </a:stretch>
        </p:blipFill>
        <p:spPr>
          <a:xfrm>
            <a:off x="4486100" y="1324375"/>
            <a:ext cx="7112000" cy="47040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4438d2839a_1_7"/>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2800" b="1" dirty="0" err="1">
                <a:latin typeface="Times New Roman" panose="02020603050405020304" pitchFamily="18" charset="0"/>
                <a:cs typeface="Times New Roman" panose="02020603050405020304" pitchFamily="18" charset="0"/>
              </a:rPr>
              <a:t>Giải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pháp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tổng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quan</a:t>
            </a:r>
            <a:endParaRPr sz="3100" dirty="0">
              <a:latin typeface="Times New Roman"/>
              <a:ea typeface="Times New Roman"/>
              <a:cs typeface="Times New Roman"/>
              <a:sym typeface="Times New Roman"/>
            </a:endParaRPr>
          </a:p>
        </p:txBody>
      </p:sp>
      <p:sp>
        <p:nvSpPr>
          <p:cNvPr id="232" name="Google Shape;232;g14438d2839a_1_7"/>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sp>
        <p:nvSpPr>
          <p:cNvPr id="2" name="Google Shape;194;g14438d28213_0_168">
            <a:extLst>
              <a:ext uri="{FF2B5EF4-FFF2-40B4-BE49-F238E27FC236}">
                <a16:creationId xmlns:a16="http://schemas.microsoft.com/office/drawing/2014/main" id="{53FC5471-00BC-DD85-0CEA-8F8FF6B6181A}"/>
              </a:ext>
            </a:extLst>
          </p:cNvPr>
          <p:cNvSpPr txBox="1"/>
          <p:nvPr/>
        </p:nvSpPr>
        <p:spPr>
          <a:xfrm>
            <a:off x="1752149" y="1685211"/>
            <a:ext cx="8358600" cy="1015632"/>
          </a:xfrm>
          <a:prstGeom prst="rect">
            <a:avLst/>
          </a:prstGeom>
          <a:noFill/>
          <a:ln>
            <a:noFill/>
          </a:ln>
        </p:spPr>
        <p:txBody>
          <a:bodyPr spcFirstLastPara="1" wrap="square" lIns="91425" tIns="91425" rIns="91425" bIns="91425" anchor="t" anchorCtr="0">
            <a:spAutoFit/>
          </a:bodyPr>
          <a:lstStyle/>
          <a:p>
            <a:pPr>
              <a:buSzPts val="2000"/>
            </a:pPr>
            <a:r>
              <a:rPr lang="en-US" sz="2700" b="0" i="0" dirty="0" err="1">
                <a:solidFill>
                  <a:schemeClr val="tx1"/>
                </a:solidFill>
                <a:effectLst/>
                <a:latin typeface=""/>
                <a:cs typeface="Times New Roman" panose="02020603050405020304" pitchFamily="18" charset="0"/>
              </a:rPr>
              <a:t>Sử</a:t>
            </a:r>
            <a:r>
              <a:rPr lang="en-US" sz="2700" b="0" i="0" dirty="0">
                <a:solidFill>
                  <a:schemeClr val="tx1"/>
                </a:solidFill>
                <a:effectLst/>
                <a:latin typeface=""/>
                <a:cs typeface="Times New Roman" panose="02020603050405020304" pitchFamily="18" charset="0"/>
              </a:rPr>
              <a:t> </a:t>
            </a:r>
            <a:r>
              <a:rPr lang="en-US" sz="2700" b="0" i="0" dirty="0" err="1">
                <a:solidFill>
                  <a:schemeClr val="tx1"/>
                </a:solidFill>
                <a:effectLst/>
                <a:latin typeface=""/>
                <a:cs typeface="Times New Roman" panose="02020603050405020304" pitchFamily="18" charset="0"/>
              </a:rPr>
              <a:t>dụng</a:t>
            </a:r>
            <a:r>
              <a:rPr lang="en-US" sz="2700" b="0" i="0" dirty="0">
                <a:solidFill>
                  <a:schemeClr val="tx1"/>
                </a:solidFill>
                <a:effectLst/>
                <a:latin typeface=""/>
                <a:cs typeface="Times New Roman" panose="02020603050405020304" pitchFamily="18" charset="0"/>
              </a:rPr>
              <a:t> </a:t>
            </a:r>
            <a:r>
              <a:rPr lang="en-US" sz="2700" b="0" i="0" dirty="0" err="1">
                <a:solidFill>
                  <a:schemeClr val="tx1"/>
                </a:solidFill>
                <a:effectLst/>
                <a:latin typeface=""/>
                <a:cs typeface="Times New Roman" panose="02020603050405020304" pitchFamily="18" charset="0"/>
              </a:rPr>
              <a:t>hệ</a:t>
            </a:r>
            <a:r>
              <a:rPr lang="en-US" sz="2700" b="0" i="0" dirty="0">
                <a:solidFill>
                  <a:schemeClr val="tx1"/>
                </a:solidFill>
                <a:effectLst/>
                <a:latin typeface=""/>
                <a:cs typeface="Times New Roman" panose="02020603050405020304" pitchFamily="18" charset="0"/>
              </a:rPr>
              <a:t> </a:t>
            </a:r>
            <a:r>
              <a:rPr lang="en-US" sz="2700" b="0" i="0" dirty="0" err="1">
                <a:solidFill>
                  <a:schemeClr val="tx1"/>
                </a:solidFill>
                <a:effectLst/>
                <a:latin typeface=""/>
                <a:cs typeface="Times New Roman" panose="02020603050405020304" pitchFamily="18" charset="0"/>
              </a:rPr>
              <a:t>thống</a:t>
            </a:r>
            <a:r>
              <a:rPr lang="en-US" sz="2700" b="0" i="0" dirty="0">
                <a:solidFill>
                  <a:schemeClr val="tx1"/>
                </a:solidFill>
                <a:effectLst/>
                <a:latin typeface=""/>
                <a:cs typeface="Times New Roman" panose="02020603050405020304" pitchFamily="18" charset="0"/>
              </a:rPr>
              <a:t> </a:t>
            </a:r>
            <a:r>
              <a:rPr lang="en-US" sz="2700" b="0" i="0" dirty="0" err="1">
                <a:solidFill>
                  <a:schemeClr val="tx1"/>
                </a:solidFill>
                <a:effectLst/>
                <a:latin typeface=""/>
                <a:cs typeface="Times New Roman" panose="02020603050405020304" pitchFamily="18" charset="0"/>
              </a:rPr>
              <a:t>mã</a:t>
            </a:r>
            <a:r>
              <a:rPr lang="en-US" sz="2700" b="0" i="0" dirty="0">
                <a:solidFill>
                  <a:schemeClr val="tx1"/>
                </a:solidFill>
                <a:effectLst/>
                <a:latin typeface=""/>
                <a:cs typeface="Times New Roman" panose="02020603050405020304" pitchFamily="18" charset="0"/>
              </a:rPr>
              <a:t> QR </a:t>
            </a:r>
            <a:r>
              <a:rPr lang="en-US" sz="2700" b="0" i="0" dirty="0" err="1">
                <a:solidFill>
                  <a:schemeClr val="tx1"/>
                </a:solidFill>
                <a:effectLst/>
                <a:latin typeface=""/>
                <a:cs typeface="Times New Roman" panose="02020603050405020304" pitchFamily="18" charset="0"/>
              </a:rPr>
              <a:t>và</a:t>
            </a:r>
            <a:r>
              <a:rPr lang="en-US" sz="2700" b="0" i="0" dirty="0">
                <a:solidFill>
                  <a:schemeClr val="tx1"/>
                </a:solidFill>
                <a:effectLst/>
                <a:latin typeface=""/>
                <a:cs typeface="Times New Roman" panose="02020603050405020304" pitchFamily="18" charset="0"/>
              </a:rPr>
              <a:t> </a:t>
            </a:r>
            <a:r>
              <a:rPr lang="en-US" sz="2700" b="0" i="0" dirty="0" err="1">
                <a:solidFill>
                  <a:schemeClr val="tx1"/>
                </a:solidFill>
                <a:effectLst/>
                <a:latin typeface=""/>
                <a:cs typeface="Times New Roman" panose="02020603050405020304" pitchFamily="18" charset="0"/>
              </a:rPr>
              <a:t>chữ</a:t>
            </a:r>
            <a:r>
              <a:rPr lang="en-US" sz="2700" b="0" i="0" dirty="0">
                <a:solidFill>
                  <a:schemeClr val="tx1"/>
                </a:solidFill>
                <a:effectLst/>
                <a:latin typeface=""/>
                <a:cs typeface="Times New Roman" panose="02020603050405020304" pitchFamily="18" charset="0"/>
              </a:rPr>
              <a:t> </a:t>
            </a:r>
            <a:r>
              <a:rPr lang="en-US" sz="2700" b="0" i="0" dirty="0" err="1">
                <a:solidFill>
                  <a:schemeClr val="tx1"/>
                </a:solidFill>
                <a:effectLst/>
                <a:latin typeface=""/>
                <a:cs typeface="Times New Roman" panose="02020603050405020304" pitchFamily="18" charset="0"/>
              </a:rPr>
              <a:t>ký</a:t>
            </a:r>
            <a:r>
              <a:rPr lang="en-US" sz="2700" b="0" i="0" dirty="0">
                <a:solidFill>
                  <a:schemeClr val="tx1"/>
                </a:solidFill>
                <a:effectLst/>
                <a:latin typeface=""/>
                <a:cs typeface="Times New Roman" panose="02020603050405020304" pitchFamily="18" charset="0"/>
              </a:rPr>
              <a:t> </a:t>
            </a:r>
            <a:r>
              <a:rPr lang="en-US" sz="2700" b="0" i="0" dirty="0" err="1">
                <a:solidFill>
                  <a:schemeClr val="tx1"/>
                </a:solidFill>
                <a:effectLst/>
                <a:latin typeface=""/>
                <a:cs typeface="Times New Roman" panose="02020603050405020304" pitchFamily="18" charset="0"/>
              </a:rPr>
              <a:t>số</a:t>
            </a:r>
            <a:r>
              <a:rPr lang="en-US" sz="2700" b="0" i="0" dirty="0">
                <a:solidFill>
                  <a:schemeClr val="tx1"/>
                </a:solidFill>
                <a:effectLst/>
                <a:latin typeface=""/>
                <a:cs typeface="Times New Roman" panose="02020603050405020304" pitchFamily="18" charset="0"/>
              </a:rPr>
              <a:t>.</a:t>
            </a:r>
            <a:endParaRPr lang="en-US" sz="2700" dirty="0">
              <a:solidFill>
                <a:schemeClr val="tx1"/>
              </a:solidFill>
              <a:latin typeface=""/>
              <a:cs typeface="Times New Roman" panose="02020603050405020304" pitchFamily="18" charset="0"/>
            </a:endParaRPr>
          </a:p>
          <a:p>
            <a:pPr marL="0" marR="0" lvl="0" indent="0" algn="l" rtl="0">
              <a:lnSpc>
                <a:spcPct val="100000"/>
              </a:lnSpc>
              <a:spcBef>
                <a:spcPts val="0"/>
              </a:spcBef>
              <a:spcAft>
                <a:spcPts val="0"/>
              </a:spcAft>
              <a:buClr>
                <a:srgbClr val="000000"/>
              </a:buClr>
              <a:buSzPts val="2000"/>
              <a:buFont typeface="Arial"/>
              <a:buNone/>
            </a:pPr>
            <a:endParaRPr sz="2700" b="1" i="0" u="none" strike="noStrike" cap="none" dirty="0">
              <a:solidFill>
                <a:schemeClr val="tx1"/>
              </a:solidFill>
              <a:latin typeface=""/>
              <a:ea typeface="Comfortaa"/>
              <a:cs typeface="Comfortaa"/>
              <a:sym typeface="Comfortaa"/>
            </a:endParaRPr>
          </a:p>
        </p:txBody>
      </p:sp>
      <p:sp>
        <p:nvSpPr>
          <p:cNvPr id="3" name="Google Shape;197;g14438d28213_0_168">
            <a:extLst>
              <a:ext uri="{FF2B5EF4-FFF2-40B4-BE49-F238E27FC236}">
                <a16:creationId xmlns:a16="http://schemas.microsoft.com/office/drawing/2014/main" id="{6402CAC3-AE6A-3CBB-EC43-C94CB2F1DDF8}"/>
              </a:ext>
            </a:extLst>
          </p:cNvPr>
          <p:cNvSpPr/>
          <p:nvPr/>
        </p:nvSpPr>
        <p:spPr>
          <a:xfrm>
            <a:off x="498825" y="1597868"/>
            <a:ext cx="907200" cy="894000"/>
          </a:xfrm>
          <a:prstGeom prst="ellipse">
            <a:avLst/>
          </a:prstGeom>
          <a:solidFill>
            <a:srgbClr val="80C5A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p:txBody>
      </p:sp>
      <p:sp>
        <p:nvSpPr>
          <p:cNvPr id="4" name="Google Shape;201;g14438d28213_0_168">
            <a:extLst>
              <a:ext uri="{FF2B5EF4-FFF2-40B4-BE49-F238E27FC236}">
                <a16:creationId xmlns:a16="http://schemas.microsoft.com/office/drawing/2014/main" id="{6D923D27-B60C-9651-E4BD-604FA4D7E6DA}"/>
              </a:ext>
            </a:extLst>
          </p:cNvPr>
          <p:cNvSpPr txBox="1"/>
          <p:nvPr/>
        </p:nvSpPr>
        <p:spPr>
          <a:xfrm>
            <a:off x="601875" y="1741163"/>
            <a:ext cx="701100" cy="52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dirty="0">
                <a:solidFill>
                  <a:schemeClr val="dk1"/>
                </a:solidFill>
                <a:latin typeface="Quicksand"/>
                <a:ea typeface="Quicksand"/>
                <a:cs typeface="Quicksand"/>
                <a:sym typeface="Quicksand"/>
              </a:rPr>
              <a:t>01</a:t>
            </a:r>
            <a:endParaRPr sz="3100" b="1" i="0" u="none" strike="noStrike" cap="none" dirty="0">
              <a:solidFill>
                <a:schemeClr val="dk1"/>
              </a:solidFill>
              <a:latin typeface="Quicksand"/>
              <a:ea typeface="Quicksand"/>
              <a:cs typeface="Quicksand"/>
              <a:sym typeface="Quicksand"/>
            </a:endParaRPr>
          </a:p>
        </p:txBody>
      </p:sp>
      <p:sp>
        <p:nvSpPr>
          <p:cNvPr id="7" name="Google Shape;194;g14438d28213_0_168">
            <a:extLst>
              <a:ext uri="{FF2B5EF4-FFF2-40B4-BE49-F238E27FC236}">
                <a16:creationId xmlns:a16="http://schemas.microsoft.com/office/drawing/2014/main" id="{FF8A0272-1BBC-B299-6AC3-562D8151999B}"/>
              </a:ext>
            </a:extLst>
          </p:cNvPr>
          <p:cNvSpPr txBox="1"/>
          <p:nvPr/>
        </p:nvSpPr>
        <p:spPr>
          <a:xfrm>
            <a:off x="1752149" y="3364116"/>
            <a:ext cx="8358600" cy="1031021"/>
          </a:xfrm>
          <a:prstGeom prst="rect">
            <a:avLst/>
          </a:prstGeom>
          <a:noFill/>
          <a:ln>
            <a:noFill/>
          </a:ln>
        </p:spPr>
        <p:txBody>
          <a:bodyPr spcFirstLastPara="1" wrap="square" lIns="91425" tIns="91425" rIns="91425" bIns="91425" anchor="t" anchorCtr="0">
            <a:spAutoFit/>
          </a:bodyPr>
          <a:lstStyle/>
          <a:p>
            <a:pPr>
              <a:buSzPts val="2000"/>
            </a:pPr>
            <a:r>
              <a:rPr lang="vi-VN" sz="2700" b="0" i="0" dirty="0">
                <a:solidFill>
                  <a:schemeClr val="tx1"/>
                </a:solidFill>
                <a:effectLst/>
                <a:latin typeface=""/>
                <a:cs typeface="Times New Roman" panose="02020603050405020304" pitchFamily="18" charset="0"/>
              </a:rPr>
              <a:t>Kết hợp mã hóa RSA để tăng cường an ninh</a:t>
            </a:r>
            <a:endParaRPr lang="en-US" sz="2700" dirty="0">
              <a:solidFill>
                <a:schemeClr val="tx1"/>
              </a:solidFill>
              <a:latin typeface=""/>
              <a:cs typeface="Times New Roman" panose="02020603050405020304" pitchFamily="18" charset="0"/>
            </a:endParaRPr>
          </a:p>
          <a:p>
            <a:pPr marL="0" marR="0" lvl="0" indent="0" algn="l" rtl="0">
              <a:lnSpc>
                <a:spcPct val="100000"/>
              </a:lnSpc>
              <a:spcBef>
                <a:spcPts val="0"/>
              </a:spcBef>
              <a:spcAft>
                <a:spcPts val="0"/>
              </a:spcAft>
              <a:buClr>
                <a:srgbClr val="000000"/>
              </a:buClr>
              <a:buSzPts val="2000"/>
              <a:buFont typeface="Arial"/>
              <a:buNone/>
            </a:pPr>
            <a:endParaRPr sz="2700" b="1" i="0" u="none" strike="noStrike" cap="none" dirty="0">
              <a:solidFill>
                <a:schemeClr val="tx1"/>
              </a:solidFill>
              <a:latin typeface=""/>
              <a:ea typeface="Comfortaa"/>
              <a:cs typeface="Comfortaa"/>
              <a:sym typeface="Comfortaa"/>
            </a:endParaRPr>
          </a:p>
        </p:txBody>
      </p:sp>
      <p:sp>
        <p:nvSpPr>
          <p:cNvPr id="8" name="Google Shape;197;g14438d28213_0_168">
            <a:extLst>
              <a:ext uri="{FF2B5EF4-FFF2-40B4-BE49-F238E27FC236}">
                <a16:creationId xmlns:a16="http://schemas.microsoft.com/office/drawing/2014/main" id="{6BE2357C-ABAC-5F71-6630-9F2D18C2A6A7}"/>
              </a:ext>
            </a:extLst>
          </p:cNvPr>
          <p:cNvSpPr/>
          <p:nvPr/>
        </p:nvSpPr>
        <p:spPr>
          <a:xfrm>
            <a:off x="498825" y="3276773"/>
            <a:ext cx="907200" cy="894000"/>
          </a:xfrm>
          <a:prstGeom prst="ellipse">
            <a:avLst/>
          </a:prstGeom>
          <a:solidFill>
            <a:srgbClr val="80C5A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p:txBody>
      </p:sp>
      <p:sp>
        <p:nvSpPr>
          <p:cNvPr id="9" name="Google Shape;201;g14438d28213_0_168">
            <a:extLst>
              <a:ext uri="{FF2B5EF4-FFF2-40B4-BE49-F238E27FC236}">
                <a16:creationId xmlns:a16="http://schemas.microsoft.com/office/drawing/2014/main" id="{084B0408-3CBB-D556-2877-64DB2CFAFF58}"/>
              </a:ext>
            </a:extLst>
          </p:cNvPr>
          <p:cNvSpPr txBox="1"/>
          <p:nvPr/>
        </p:nvSpPr>
        <p:spPr>
          <a:xfrm>
            <a:off x="601875" y="3420068"/>
            <a:ext cx="701100" cy="52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dirty="0">
                <a:solidFill>
                  <a:schemeClr val="dk1"/>
                </a:solidFill>
                <a:latin typeface="Quicksand"/>
                <a:ea typeface="Quicksand"/>
                <a:cs typeface="Quicksand"/>
                <a:sym typeface="Quicksand"/>
              </a:rPr>
              <a:t>02</a:t>
            </a:r>
            <a:endParaRPr sz="3100" b="1" i="0" u="none" strike="noStrike" cap="none" dirty="0">
              <a:solidFill>
                <a:schemeClr val="dk1"/>
              </a:solidFill>
              <a:latin typeface="Quicksand"/>
              <a:ea typeface="Quicksand"/>
              <a:cs typeface="Quicksand"/>
              <a:sym typeface="Quicksa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7" grpId="0"/>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4438d2839a_1_7"/>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2800" b="1" dirty="0" err="1">
                <a:latin typeface="Times New Roman" panose="02020603050405020304" pitchFamily="18" charset="0"/>
                <a:cs typeface="Times New Roman" panose="02020603050405020304" pitchFamily="18" charset="0"/>
              </a:rPr>
              <a:t>Mô</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tả</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giải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pháp</a:t>
            </a:r>
            <a:endParaRPr sz="3100" dirty="0">
              <a:latin typeface="Times New Roman"/>
              <a:ea typeface="Times New Roman"/>
              <a:cs typeface="Times New Roman"/>
              <a:sym typeface="Times New Roman"/>
            </a:endParaRPr>
          </a:p>
        </p:txBody>
      </p:sp>
      <p:sp>
        <p:nvSpPr>
          <p:cNvPr id="232" name="Google Shape;232;g14438d2839a_1_7"/>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sp>
        <p:nvSpPr>
          <p:cNvPr id="2" name="Google Shape;194;g14438d28213_0_168">
            <a:extLst>
              <a:ext uri="{FF2B5EF4-FFF2-40B4-BE49-F238E27FC236}">
                <a16:creationId xmlns:a16="http://schemas.microsoft.com/office/drawing/2014/main" id="{53FC5471-00BC-DD85-0CEA-8F8FF6B6181A}"/>
              </a:ext>
            </a:extLst>
          </p:cNvPr>
          <p:cNvSpPr txBox="1"/>
          <p:nvPr/>
        </p:nvSpPr>
        <p:spPr>
          <a:xfrm>
            <a:off x="1752149" y="1685211"/>
            <a:ext cx="8358600" cy="1031021"/>
          </a:xfrm>
          <a:prstGeom prst="rect">
            <a:avLst/>
          </a:prstGeom>
          <a:noFill/>
          <a:ln>
            <a:noFill/>
          </a:ln>
        </p:spPr>
        <p:txBody>
          <a:bodyPr spcFirstLastPara="1" wrap="square" lIns="91425" tIns="91425" rIns="91425" bIns="91425" anchor="t" anchorCtr="0">
            <a:spAutoFit/>
          </a:bodyPr>
          <a:lstStyle/>
          <a:p>
            <a:pPr>
              <a:buSzPts val="2000"/>
            </a:pPr>
            <a:r>
              <a:rPr lang="vi-VN" sz="2700" dirty="0">
                <a:solidFill>
                  <a:schemeClr val="tx1"/>
                </a:solidFill>
                <a:latin typeface=""/>
                <a:cs typeface="Times New Roman" panose="02020603050405020304" pitchFamily="18" charset="0"/>
              </a:rPr>
              <a:t>Trích xuất thông tin đặc trưng</a:t>
            </a:r>
            <a:endParaRPr lang="en-US" sz="2700" dirty="0">
              <a:solidFill>
                <a:schemeClr val="tx1"/>
              </a:solidFill>
              <a:latin typeface=""/>
              <a:cs typeface="Times New Roman" panose="02020603050405020304" pitchFamily="18" charset="0"/>
            </a:endParaRPr>
          </a:p>
          <a:p>
            <a:pPr marL="0" marR="0" lvl="0" indent="0" algn="l" rtl="0">
              <a:lnSpc>
                <a:spcPct val="100000"/>
              </a:lnSpc>
              <a:spcBef>
                <a:spcPts val="0"/>
              </a:spcBef>
              <a:spcAft>
                <a:spcPts val="0"/>
              </a:spcAft>
              <a:buClr>
                <a:srgbClr val="000000"/>
              </a:buClr>
              <a:buSzPts val="2000"/>
              <a:buFont typeface="Arial"/>
              <a:buNone/>
            </a:pPr>
            <a:endParaRPr sz="2700" b="1" i="0" u="none" strike="noStrike" cap="none" dirty="0">
              <a:solidFill>
                <a:schemeClr val="tx1"/>
              </a:solidFill>
              <a:latin typeface=""/>
              <a:ea typeface="Comfortaa"/>
              <a:cs typeface="Comfortaa"/>
              <a:sym typeface="Comfortaa"/>
            </a:endParaRPr>
          </a:p>
        </p:txBody>
      </p:sp>
      <p:sp>
        <p:nvSpPr>
          <p:cNvPr id="3" name="Google Shape;197;g14438d28213_0_168">
            <a:extLst>
              <a:ext uri="{FF2B5EF4-FFF2-40B4-BE49-F238E27FC236}">
                <a16:creationId xmlns:a16="http://schemas.microsoft.com/office/drawing/2014/main" id="{6402CAC3-AE6A-3CBB-EC43-C94CB2F1DDF8}"/>
              </a:ext>
            </a:extLst>
          </p:cNvPr>
          <p:cNvSpPr/>
          <p:nvPr/>
        </p:nvSpPr>
        <p:spPr>
          <a:xfrm>
            <a:off x="498825" y="1597868"/>
            <a:ext cx="907200" cy="894000"/>
          </a:xfrm>
          <a:prstGeom prst="ellipse">
            <a:avLst/>
          </a:prstGeom>
          <a:solidFill>
            <a:srgbClr val="80C5A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p:txBody>
      </p:sp>
      <p:sp>
        <p:nvSpPr>
          <p:cNvPr id="4" name="Google Shape;201;g14438d28213_0_168">
            <a:extLst>
              <a:ext uri="{FF2B5EF4-FFF2-40B4-BE49-F238E27FC236}">
                <a16:creationId xmlns:a16="http://schemas.microsoft.com/office/drawing/2014/main" id="{6D923D27-B60C-9651-E4BD-604FA4D7E6DA}"/>
              </a:ext>
            </a:extLst>
          </p:cNvPr>
          <p:cNvSpPr txBox="1"/>
          <p:nvPr/>
        </p:nvSpPr>
        <p:spPr>
          <a:xfrm>
            <a:off x="601875" y="1741163"/>
            <a:ext cx="701100" cy="52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dirty="0">
                <a:solidFill>
                  <a:schemeClr val="dk1"/>
                </a:solidFill>
                <a:latin typeface="Quicksand"/>
                <a:ea typeface="Quicksand"/>
                <a:cs typeface="Quicksand"/>
                <a:sym typeface="Quicksand"/>
              </a:rPr>
              <a:t>01</a:t>
            </a:r>
            <a:endParaRPr sz="3100" b="1" i="0" u="none" strike="noStrike" cap="none" dirty="0">
              <a:solidFill>
                <a:schemeClr val="dk1"/>
              </a:solidFill>
              <a:latin typeface="Quicksand"/>
              <a:ea typeface="Quicksand"/>
              <a:cs typeface="Quicksand"/>
              <a:sym typeface="Quicksand"/>
            </a:endParaRPr>
          </a:p>
        </p:txBody>
      </p:sp>
      <p:sp>
        <p:nvSpPr>
          <p:cNvPr id="7" name="Google Shape;194;g14438d28213_0_168">
            <a:extLst>
              <a:ext uri="{FF2B5EF4-FFF2-40B4-BE49-F238E27FC236}">
                <a16:creationId xmlns:a16="http://schemas.microsoft.com/office/drawing/2014/main" id="{FF8A0272-1BBC-B299-6AC3-562D8151999B}"/>
              </a:ext>
            </a:extLst>
          </p:cNvPr>
          <p:cNvSpPr txBox="1"/>
          <p:nvPr/>
        </p:nvSpPr>
        <p:spPr>
          <a:xfrm>
            <a:off x="1752149" y="3364116"/>
            <a:ext cx="8358600" cy="1031021"/>
          </a:xfrm>
          <a:prstGeom prst="rect">
            <a:avLst/>
          </a:prstGeom>
          <a:noFill/>
          <a:ln>
            <a:noFill/>
          </a:ln>
        </p:spPr>
        <p:txBody>
          <a:bodyPr spcFirstLastPara="1" wrap="square" lIns="91425" tIns="91425" rIns="91425" bIns="91425" anchor="t" anchorCtr="0">
            <a:spAutoFit/>
          </a:bodyPr>
          <a:lstStyle/>
          <a:p>
            <a:pPr>
              <a:buSzPts val="2000"/>
            </a:pPr>
            <a:r>
              <a:rPr lang="vi-VN" sz="2700" dirty="0">
                <a:solidFill>
                  <a:schemeClr val="tx1"/>
                </a:solidFill>
                <a:latin typeface=""/>
                <a:cs typeface="Times New Roman" panose="02020603050405020304" pitchFamily="18" charset="0"/>
              </a:rPr>
              <a:t>Tạo QR code với thông tin đặc trưng và chữ ký số.</a:t>
            </a:r>
            <a:endParaRPr lang="en-US" sz="2700" dirty="0">
              <a:solidFill>
                <a:schemeClr val="tx1"/>
              </a:solidFill>
              <a:latin typeface=""/>
              <a:cs typeface="Times New Roman" panose="02020603050405020304" pitchFamily="18" charset="0"/>
            </a:endParaRPr>
          </a:p>
          <a:p>
            <a:pPr marL="0" marR="0" lvl="0" indent="0" algn="l" rtl="0">
              <a:lnSpc>
                <a:spcPct val="100000"/>
              </a:lnSpc>
              <a:spcBef>
                <a:spcPts val="0"/>
              </a:spcBef>
              <a:spcAft>
                <a:spcPts val="0"/>
              </a:spcAft>
              <a:buClr>
                <a:srgbClr val="000000"/>
              </a:buClr>
              <a:buSzPts val="2000"/>
              <a:buFont typeface="Arial"/>
              <a:buNone/>
            </a:pPr>
            <a:endParaRPr sz="2700" b="1" i="0" u="none" strike="noStrike" cap="none" dirty="0">
              <a:solidFill>
                <a:schemeClr val="tx1"/>
              </a:solidFill>
              <a:latin typeface=""/>
              <a:ea typeface="Comfortaa"/>
              <a:cs typeface="Comfortaa"/>
              <a:sym typeface="Comfortaa"/>
            </a:endParaRPr>
          </a:p>
        </p:txBody>
      </p:sp>
      <p:sp>
        <p:nvSpPr>
          <p:cNvPr id="8" name="Google Shape;197;g14438d28213_0_168">
            <a:extLst>
              <a:ext uri="{FF2B5EF4-FFF2-40B4-BE49-F238E27FC236}">
                <a16:creationId xmlns:a16="http://schemas.microsoft.com/office/drawing/2014/main" id="{6BE2357C-ABAC-5F71-6630-9F2D18C2A6A7}"/>
              </a:ext>
            </a:extLst>
          </p:cNvPr>
          <p:cNvSpPr/>
          <p:nvPr/>
        </p:nvSpPr>
        <p:spPr>
          <a:xfrm>
            <a:off x="498825" y="3276773"/>
            <a:ext cx="907200" cy="894000"/>
          </a:xfrm>
          <a:prstGeom prst="ellipse">
            <a:avLst/>
          </a:prstGeom>
          <a:solidFill>
            <a:srgbClr val="80C5A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p:txBody>
      </p:sp>
      <p:sp>
        <p:nvSpPr>
          <p:cNvPr id="9" name="Google Shape;201;g14438d28213_0_168">
            <a:extLst>
              <a:ext uri="{FF2B5EF4-FFF2-40B4-BE49-F238E27FC236}">
                <a16:creationId xmlns:a16="http://schemas.microsoft.com/office/drawing/2014/main" id="{084B0408-3CBB-D556-2877-64DB2CFAFF58}"/>
              </a:ext>
            </a:extLst>
          </p:cNvPr>
          <p:cNvSpPr txBox="1"/>
          <p:nvPr/>
        </p:nvSpPr>
        <p:spPr>
          <a:xfrm>
            <a:off x="601875" y="3420068"/>
            <a:ext cx="701100" cy="52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dirty="0">
                <a:solidFill>
                  <a:schemeClr val="dk1"/>
                </a:solidFill>
                <a:latin typeface="Quicksand"/>
                <a:ea typeface="Quicksand"/>
                <a:cs typeface="Quicksand"/>
                <a:sym typeface="Quicksand"/>
              </a:rPr>
              <a:t>02</a:t>
            </a:r>
            <a:endParaRPr sz="3100" b="1" i="0" u="none" strike="noStrike" cap="none" dirty="0">
              <a:solidFill>
                <a:schemeClr val="dk1"/>
              </a:solidFill>
              <a:latin typeface="Quicksand"/>
              <a:ea typeface="Quicksand"/>
              <a:cs typeface="Quicksand"/>
              <a:sym typeface="Quicksand"/>
            </a:endParaRPr>
          </a:p>
        </p:txBody>
      </p:sp>
      <p:sp>
        <p:nvSpPr>
          <p:cNvPr id="5" name="Google Shape;194;g14438d28213_0_168">
            <a:extLst>
              <a:ext uri="{FF2B5EF4-FFF2-40B4-BE49-F238E27FC236}">
                <a16:creationId xmlns:a16="http://schemas.microsoft.com/office/drawing/2014/main" id="{34F58EF8-7E95-4A4E-E844-1ABA7D48744A}"/>
              </a:ext>
            </a:extLst>
          </p:cNvPr>
          <p:cNvSpPr txBox="1"/>
          <p:nvPr/>
        </p:nvSpPr>
        <p:spPr>
          <a:xfrm>
            <a:off x="1752149" y="4678916"/>
            <a:ext cx="8358600" cy="1892796"/>
          </a:xfrm>
          <a:prstGeom prst="rect">
            <a:avLst/>
          </a:prstGeom>
          <a:noFill/>
          <a:ln>
            <a:noFill/>
          </a:ln>
        </p:spPr>
        <p:txBody>
          <a:bodyPr spcFirstLastPara="1" wrap="square" lIns="91425" tIns="91425" rIns="91425" bIns="91425" anchor="t" anchorCtr="0">
            <a:spAutoFit/>
          </a:bodyPr>
          <a:lstStyle/>
          <a:p>
            <a:r>
              <a:rPr lang="vi-VN" sz="2700" dirty="0">
                <a:solidFill>
                  <a:schemeClr val="tx1"/>
                </a:solidFill>
                <a:latin typeface=""/>
                <a:cs typeface="Times New Roman" panose="02020603050405020304" pitchFamily="18" charset="0"/>
              </a:rPr>
              <a:t>Quy trình sử dụng: Người dùng (bao gồm bảo vệ) </a:t>
            </a:r>
          </a:p>
          <a:p>
            <a:r>
              <a:rPr lang="vi-VN" sz="2700" dirty="0">
                <a:solidFill>
                  <a:schemeClr val="tx1"/>
                </a:solidFill>
                <a:latin typeface=""/>
                <a:cs typeface="Times New Roman" panose="02020603050405020304" pitchFamily="18" charset="0"/>
              </a:rPr>
              <a:t>sử dụng thiết bị đọc mã vạch và phần mềm để xác</a:t>
            </a:r>
          </a:p>
          <a:p>
            <a:r>
              <a:rPr lang="vi-VN" sz="2700" dirty="0">
                <a:solidFill>
                  <a:schemeClr val="tx1"/>
                </a:solidFill>
                <a:latin typeface=""/>
                <a:cs typeface="Times New Roman" panose="02020603050405020304" pitchFamily="18" charset="0"/>
              </a:rPr>
              <a:t>thực QR code.</a:t>
            </a:r>
            <a:endParaRPr lang="en-US" sz="2700" dirty="0">
              <a:solidFill>
                <a:schemeClr val="tx1"/>
              </a:solidFill>
              <a:latin typeface=""/>
              <a:cs typeface="Times New Roman" panose="02020603050405020304" pitchFamily="18" charset="0"/>
            </a:endParaRPr>
          </a:p>
          <a:p>
            <a:pPr marL="0" marR="0" lvl="0" indent="0" algn="l" rtl="0">
              <a:lnSpc>
                <a:spcPct val="100000"/>
              </a:lnSpc>
              <a:spcBef>
                <a:spcPts val="0"/>
              </a:spcBef>
              <a:spcAft>
                <a:spcPts val="0"/>
              </a:spcAft>
              <a:buClr>
                <a:srgbClr val="000000"/>
              </a:buClr>
              <a:buSzPts val="2000"/>
              <a:buFont typeface="Arial"/>
              <a:buNone/>
            </a:pPr>
            <a:endParaRPr sz="2700" b="1" i="0" u="none" strike="noStrike" cap="none" dirty="0">
              <a:solidFill>
                <a:schemeClr val="tx1"/>
              </a:solidFill>
              <a:latin typeface=""/>
              <a:ea typeface="Comfortaa"/>
              <a:cs typeface="Comfortaa"/>
              <a:sym typeface="Comfortaa"/>
            </a:endParaRPr>
          </a:p>
        </p:txBody>
      </p:sp>
      <p:sp>
        <p:nvSpPr>
          <p:cNvPr id="6" name="Google Shape;197;g14438d28213_0_168">
            <a:extLst>
              <a:ext uri="{FF2B5EF4-FFF2-40B4-BE49-F238E27FC236}">
                <a16:creationId xmlns:a16="http://schemas.microsoft.com/office/drawing/2014/main" id="{D58AC275-3995-4EB2-1314-22B559D59AAD}"/>
              </a:ext>
            </a:extLst>
          </p:cNvPr>
          <p:cNvSpPr/>
          <p:nvPr/>
        </p:nvSpPr>
        <p:spPr>
          <a:xfrm>
            <a:off x="498825" y="4731314"/>
            <a:ext cx="907200" cy="894000"/>
          </a:xfrm>
          <a:prstGeom prst="ellipse">
            <a:avLst/>
          </a:prstGeom>
          <a:solidFill>
            <a:srgbClr val="80C5A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p:txBody>
      </p:sp>
      <p:sp>
        <p:nvSpPr>
          <p:cNvPr id="10" name="Google Shape;201;g14438d28213_0_168">
            <a:extLst>
              <a:ext uri="{FF2B5EF4-FFF2-40B4-BE49-F238E27FC236}">
                <a16:creationId xmlns:a16="http://schemas.microsoft.com/office/drawing/2014/main" id="{848AA976-595C-360B-DB2D-D5A63791705B}"/>
              </a:ext>
            </a:extLst>
          </p:cNvPr>
          <p:cNvSpPr txBox="1"/>
          <p:nvPr/>
        </p:nvSpPr>
        <p:spPr>
          <a:xfrm>
            <a:off x="601875" y="4874609"/>
            <a:ext cx="701100" cy="52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dirty="0">
                <a:solidFill>
                  <a:schemeClr val="dk1"/>
                </a:solidFill>
                <a:latin typeface="Quicksand"/>
                <a:ea typeface="Quicksand"/>
                <a:cs typeface="Quicksand"/>
                <a:sym typeface="Quicksand"/>
              </a:rPr>
              <a:t>03</a:t>
            </a:r>
            <a:endParaRPr sz="3100" b="1" i="0" u="none" strike="noStrike" cap="none" dirty="0">
              <a:solidFill>
                <a:schemeClr val="dk1"/>
              </a:solidFill>
              <a:latin typeface="Quicksand"/>
              <a:ea typeface="Quicksand"/>
              <a:cs typeface="Quicksand"/>
              <a:sym typeface="Quicksand"/>
            </a:endParaRPr>
          </a:p>
        </p:txBody>
      </p:sp>
    </p:spTree>
    <p:extLst>
      <p:ext uri="{BB962C8B-B14F-4D97-AF65-F5344CB8AC3E}">
        <p14:creationId xmlns:p14="http://schemas.microsoft.com/office/powerpoint/2010/main" val="347599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7" grpId="0"/>
      <p:bldP spid="8" grpId="0" animBg="1"/>
      <p:bldP spid="9" grpId="0"/>
      <p:bldP spid="5" grpId="0"/>
      <p:bldP spid="6"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4"/>
          <p:cNvSpPr txBox="1">
            <a:spLocks noGrp="1"/>
          </p:cNvSpPr>
          <p:nvPr>
            <p:ph type="title"/>
          </p:nvPr>
        </p:nvSpPr>
        <p:spPr>
          <a:xfrm>
            <a:off x="338716" y="0"/>
            <a:ext cx="37527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sz="4000">
                <a:latin typeface="Times New Roman"/>
                <a:ea typeface="Times New Roman"/>
                <a:cs typeface="Times New Roman"/>
                <a:sym typeface="Times New Roman"/>
              </a:rPr>
              <a:t>Nội dung</a:t>
            </a:r>
            <a:endParaRPr sz="4000">
              <a:latin typeface="Times New Roman"/>
              <a:ea typeface="Times New Roman"/>
              <a:cs typeface="Times New Roman"/>
              <a:sym typeface="Times New Roman"/>
            </a:endParaRPr>
          </a:p>
        </p:txBody>
      </p:sp>
      <p:sp>
        <p:nvSpPr>
          <p:cNvPr id="74" name="Google Shape;74;p4"/>
          <p:cNvSpPr/>
          <p:nvPr/>
        </p:nvSpPr>
        <p:spPr>
          <a:xfrm>
            <a:off x="1284400" y="1392164"/>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75" name="Google Shape;75;p4"/>
          <p:cNvSpPr/>
          <p:nvPr/>
        </p:nvSpPr>
        <p:spPr>
          <a:xfrm>
            <a:off x="1284400" y="3027006"/>
            <a:ext cx="892800" cy="927900"/>
          </a:xfrm>
          <a:prstGeom prst="roundRect">
            <a:avLst>
              <a:gd name="adj" fmla="val 21761"/>
            </a:avLst>
          </a:prstGeom>
          <a:solidFill>
            <a:srgbClr val="E86C5E"/>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77" name="Google Shape;77;p4"/>
          <p:cNvSpPr/>
          <p:nvPr/>
        </p:nvSpPr>
        <p:spPr>
          <a:xfrm>
            <a:off x="6488947" y="1392203"/>
            <a:ext cx="892800" cy="927900"/>
          </a:xfrm>
          <a:prstGeom prst="roundRect">
            <a:avLst>
              <a:gd name="adj" fmla="val 21761"/>
            </a:avLst>
          </a:prstGeom>
          <a:solidFill>
            <a:srgbClr val="499AB7"/>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78" name="Google Shape;78;p4"/>
          <p:cNvSpPr/>
          <p:nvPr/>
        </p:nvSpPr>
        <p:spPr>
          <a:xfrm>
            <a:off x="6555951" y="3026986"/>
            <a:ext cx="838800" cy="927900"/>
          </a:xfrm>
          <a:prstGeom prst="roundRect">
            <a:avLst>
              <a:gd name="adj" fmla="val 21761"/>
            </a:avLst>
          </a:prstGeom>
          <a:solidFill>
            <a:srgbClr val="80C5A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79" name="Google Shape;79;p4"/>
          <p:cNvSpPr txBox="1"/>
          <p:nvPr/>
        </p:nvSpPr>
        <p:spPr>
          <a:xfrm>
            <a:off x="1296854" y="1533984"/>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dirty="0">
                <a:solidFill>
                  <a:schemeClr val="dk1"/>
                </a:solidFill>
                <a:latin typeface="Quicksand"/>
                <a:ea typeface="Quicksand"/>
                <a:cs typeface="Quicksand"/>
                <a:sym typeface="Quicksand"/>
              </a:rPr>
              <a:t>01</a:t>
            </a:r>
            <a:endParaRPr sz="2700" b="1" i="0" u="none" strike="noStrike" cap="none" dirty="0">
              <a:solidFill>
                <a:schemeClr val="dk1"/>
              </a:solidFill>
              <a:latin typeface="Quicksand"/>
              <a:ea typeface="Quicksand"/>
              <a:cs typeface="Quicksand"/>
              <a:sym typeface="Quicksand"/>
            </a:endParaRPr>
          </a:p>
        </p:txBody>
      </p:sp>
      <p:sp>
        <p:nvSpPr>
          <p:cNvPr id="80" name="Google Shape;80;p4"/>
          <p:cNvSpPr txBox="1"/>
          <p:nvPr/>
        </p:nvSpPr>
        <p:spPr>
          <a:xfrm>
            <a:off x="6542846" y="3168806"/>
            <a:ext cx="8388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a:solidFill>
                  <a:schemeClr val="dk1"/>
                </a:solidFill>
                <a:latin typeface="Quicksand"/>
                <a:ea typeface="Quicksand"/>
                <a:cs typeface="Quicksand"/>
                <a:sym typeface="Quicksand"/>
              </a:rPr>
              <a:t>04</a:t>
            </a:r>
            <a:endParaRPr sz="2700" b="1" i="0" u="none" strike="noStrike" cap="none">
              <a:solidFill>
                <a:schemeClr val="dk1"/>
              </a:solidFill>
              <a:latin typeface="Quicksand"/>
              <a:ea typeface="Quicksand"/>
              <a:cs typeface="Quicksand"/>
              <a:sym typeface="Quicksand"/>
            </a:endParaRPr>
          </a:p>
        </p:txBody>
      </p:sp>
      <p:sp>
        <p:nvSpPr>
          <p:cNvPr id="81" name="Google Shape;81;p4"/>
          <p:cNvSpPr txBox="1"/>
          <p:nvPr/>
        </p:nvSpPr>
        <p:spPr>
          <a:xfrm>
            <a:off x="1296857" y="3168825"/>
            <a:ext cx="8682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dirty="0">
                <a:solidFill>
                  <a:schemeClr val="dk1"/>
                </a:solidFill>
                <a:latin typeface="Quicksand"/>
                <a:ea typeface="Quicksand"/>
                <a:cs typeface="Quicksand"/>
                <a:sym typeface="Quicksand"/>
              </a:rPr>
              <a:t>03</a:t>
            </a:r>
            <a:endParaRPr sz="2700" b="1" i="0" u="none" strike="noStrike" cap="none" dirty="0">
              <a:solidFill>
                <a:schemeClr val="dk1"/>
              </a:solidFill>
              <a:latin typeface="Quicksand"/>
              <a:ea typeface="Quicksand"/>
              <a:cs typeface="Quicksand"/>
              <a:sym typeface="Quicksand"/>
            </a:endParaRPr>
          </a:p>
        </p:txBody>
      </p:sp>
      <p:sp>
        <p:nvSpPr>
          <p:cNvPr id="83" name="Google Shape;83;p4"/>
          <p:cNvSpPr txBox="1"/>
          <p:nvPr/>
        </p:nvSpPr>
        <p:spPr>
          <a:xfrm>
            <a:off x="6501404" y="1534023"/>
            <a:ext cx="8682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a:solidFill>
                  <a:schemeClr val="dk1"/>
                </a:solidFill>
                <a:latin typeface="Quicksand"/>
                <a:ea typeface="Quicksand"/>
                <a:cs typeface="Quicksand"/>
                <a:sym typeface="Quicksand"/>
              </a:rPr>
              <a:t>02</a:t>
            </a:r>
            <a:endParaRPr sz="2700" b="1" i="0" u="none" strike="noStrike" cap="none">
              <a:solidFill>
                <a:schemeClr val="dk1"/>
              </a:solidFill>
              <a:latin typeface="Quicksand"/>
              <a:ea typeface="Quicksand"/>
              <a:cs typeface="Quicksand"/>
              <a:sym typeface="Quicksand"/>
            </a:endParaRPr>
          </a:p>
        </p:txBody>
      </p:sp>
      <p:sp>
        <p:nvSpPr>
          <p:cNvPr id="84" name="Google Shape;84;p4"/>
          <p:cNvSpPr txBox="1"/>
          <p:nvPr/>
        </p:nvSpPr>
        <p:spPr>
          <a:xfrm>
            <a:off x="2291050" y="1391723"/>
            <a:ext cx="3532500" cy="569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dirty="0" err="1">
                <a:solidFill>
                  <a:schemeClr val="dk1"/>
                </a:solidFill>
                <a:latin typeface="Quicksand"/>
                <a:ea typeface="Quicksand"/>
                <a:cs typeface="Quicksand"/>
                <a:sym typeface="Quicksand"/>
              </a:rPr>
              <a:t>Giới</a:t>
            </a:r>
            <a:r>
              <a:rPr lang="en-US" sz="2700" b="1" i="0" u="none" strike="noStrike" cap="none" dirty="0">
                <a:solidFill>
                  <a:schemeClr val="dk1"/>
                </a:solidFill>
                <a:latin typeface="Quicksand"/>
                <a:ea typeface="Quicksand"/>
                <a:cs typeface="Quicksand"/>
                <a:sym typeface="Quicksand"/>
              </a:rPr>
              <a:t> </a:t>
            </a:r>
            <a:r>
              <a:rPr lang="en-US" sz="2700" b="1" i="0" u="none" strike="noStrike" cap="none" dirty="0" err="1">
                <a:solidFill>
                  <a:schemeClr val="dk1"/>
                </a:solidFill>
                <a:latin typeface="Quicksand"/>
                <a:ea typeface="Quicksand"/>
                <a:cs typeface="Quicksand"/>
                <a:sym typeface="Quicksand"/>
              </a:rPr>
              <a:t>thiệu</a:t>
            </a:r>
            <a:r>
              <a:rPr lang="en-US" sz="2700" b="1" i="0" u="none" strike="noStrike" cap="none" dirty="0">
                <a:solidFill>
                  <a:schemeClr val="dk1"/>
                </a:solidFill>
                <a:latin typeface="Quicksand"/>
                <a:ea typeface="Quicksand"/>
                <a:cs typeface="Quicksand"/>
                <a:sym typeface="Quicksand"/>
              </a:rPr>
              <a:t> </a:t>
            </a:r>
            <a:r>
              <a:rPr lang="en-US" sz="2700" b="1" i="0" u="none" strike="noStrike" cap="none" dirty="0" err="1">
                <a:solidFill>
                  <a:schemeClr val="dk1"/>
                </a:solidFill>
                <a:latin typeface="Quicksand"/>
                <a:ea typeface="Quicksand"/>
                <a:cs typeface="Quicksand"/>
                <a:sym typeface="Quicksand"/>
              </a:rPr>
              <a:t>đề</a:t>
            </a:r>
            <a:r>
              <a:rPr lang="en-US" sz="2700" b="1" i="0" u="none" strike="noStrike" cap="none" dirty="0">
                <a:solidFill>
                  <a:schemeClr val="dk1"/>
                </a:solidFill>
                <a:latin typeface="Quicksand"/>
                <a:ea typeface="Quicksand"/>
                <a:cs typeface="Quicksand"/>
                <a:sym typeface="Quicksand"/>
              </a:rPr>
              <a:t> </a:t>
            </a:r>
            <a:r>
              <a:rPr lang="en-US" sz="2700" b="1" i="0" u="none" strike="noStrike" cap="none" dirty="0" err="1">
                <a:solidFill>
                  <a:schemeClr val="dk1"/>
                </a:solidFill>
                <a:latin typeface="Quicksand"/>
                <a:ea typeface="Quicksand"/>
                <a:cs typeface="Quicksand"/>
                <a:sym typeface="Quicksand"/>
              </a:rPr>
              <a:t>tài</a:t>
            </a:r>
            <a:endParaRPr sz="2700" b="1" i="0" u="none" strike="noStrike" cap="none" dirty="0">
              <a:solidFill>
                <a:schemeClr val="dk1"/>
              </a:solidFill>
              <a:latin typeface="Quicksand"/>
              <a:ea typeface="Quicksand"/>
              <a:cs typeface="Quicksand"/>
              <a:sym typeface="Quicksand"/>
            </a:endParaRPr>
          </a:p>
        </p:txBody>
      </p:sp>
      <p:sp>
        <p:nvSpPr>
          <p:cNvPr id="85" name="Google Shape;85;p4"/>
          <p:cNvSpPr txBox="1"/>
          <p:nvPr/>
        </p:nvSpPr>
        <p:spPr>
          <a:xfrm>
            <a:off x="7540562" y="1391723"/>
            <a:ext cx="4193700" cy="654225"/>
          </a:xfrm>
          <a:prstGeom prst="rect">
            <a:avLst/>
          </a:prstGeom>
          <a:noFill/>
          <a:ln>
            <a:noFill/>
          </a:ln>
        </p:spPr>
        <p:txBody>
          <a:bodyPr spcFirstLastPara="1" wrap="square" lIns="91425" tIns="91425" rIns="91425" bIns="91425" anchor="ctr" anchorCtr="0">
            <a:noAutofit/>
          </a:bodyPr>
          <a:lstStyle/>
          <a:p>
            <a:pPr marL="0" marR="0" lvl="0" indent="0" algn="l" rtl="0">
              <a:lnSpc>
                <a:spcPct val="50000"/>
              </a:lnSpc>
              <a:spcBef>
                <a:spcPts val="0"/>
              </a:spcBef>
              <a:spcAft>
                <a:spcPts val="0"/>
              </a:spcAft>
              <a:buClr>
                <a:srgbClr val="000000"/>
              </a:buClr>
              <a:buSzPts val="2700"/>
              <a:buFont typeface="Arial"/>
              <a:buNone/>
            </a:pPr>
            <a:r>
              <a:rPr lang="en-US" sz="2700" b="1" dirty="0" err="1">
                <a:solidFill>
                  <a:schemeClr val="dk1"/>
                </a:solidFill>
                <a:latin typeface="Quicksand"/>
                <a:ea typeface="Quicksand"/>
                <a:cs typeface="Quicksand"/>
                <a:sym typeface="Quicksand"/>
              </a:rPr>
              <a:t>P</a:t>
            </a:r>
            <a:r>
              <a:rPr lang="en-US" sz="2700" b="1" i="0" u="none" strike="noStrike" cap="none" dirty="0" err="1">
                <a:solidFill>
                  <a:schemeClr val="dk1"/>
                </a:solidFill>
                <a:latin typeface="Quicksand"/>
                <a:ea typeface="Quicksand"/>
                <a:cs typeface="Quicksand"/>
                <a:sym typeface="Quicksand"/>
              </a:rPr>
              <a:t>hân</a:t>
            </a:r>
            <a:r>
              <a:rPr lang="en-US" sz="2700" b="1" i="0" u="none" strike="noStrike" cap="none" dirty="0">
                <a:solidFill>
                  <a:schemeClr val="dk1"/>
                </a:solidFill>
                <a:latin typeface="Quicksand"/>
                <a:ea typeface="Quicksand"/>
                <a:cs typeface="Quicksand"/>
                <a:sym typeface="Quicksand"/>
              </a:rPr>
              <a:t> </a:t>
            </a:r>
            <a:r>
              <a:rPr lang="en-US" sz="2700" b="1" i="0" u="none" strike="noStrike" cap="none" dirty="0" err="1">
                <a:solidFill>
                  <a:schemeClr val="dk1"/>
                </a:solidFill>
                <a:latin typeface="Quicksand"/>
                <a:ea typeface="Quicksand"/>
                <a:cs typeface="Quicksand"/>
                <a:sym typeface="Quicksand"/>
              </a:rPr>
              <a:t>tích</a:t>
            </a:r>
            <a:endParaRPr lang="en-US" sz="2700" b="0" i="0" u="none" strike="noStrike" cap="none" dirty="0">
              <a:solidFill>
                <a:schemeClr val="dk1"/>
              </a:solidFill>
              <a:latin typeface="Comfortaa"/>
              <a:ea typeface="Comfortaa"/>
              <a:cs typeface="Comfortaa"/>
              <a:sym typeface="Comfortaa"/>
            </a:endParaRPr>
          </a:p>
        </p:txBody>
      </p:sp>
      <p:sp>
        <p:nvSpPr>
          <p:cNvPr id="86" name="Google Shape;86;p4"/>
          <p:cNvSpPr txBox="1"/>
          <p:nvPr/>
        </p:nvSpPr>
        <p:spPr>
          <a:xfrm>
            <a:off x="2291050" y="3026826"/>
            <a:ext cx="4485300" cy="64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dirty="0" err="1">
                <a:solidFill>
                  <a:schemeClr val="dk1"/>
                </a:solidFill>
                <a:latin typeface="Quicksand"/>
                <a:ea typeface="Quicksand"/>
                <a:cs typeface="Quicksand"/>
                <a:sym typeface="Quicksand"/>
              </a:rPr>
              <a:t>Đóng</a:t>
            </a:r>
            <a:r>
              <a:rPr lang="en-US" sz="2700" b="1" dirty="0">
                <a:solidFill>
                  <a:schemeClr val="dk1"/>
                </a:solidFill>
                <a:latin typeface="Quicksand"/>
                <a:ea typeface="Quicksand"/>
                <a:cs typeface="Quicksand"/>
                <a:sym typeface="Quicksand"/>
              </a:rPr>
              <a:t> </a:t>
            </a:r>
            <a:r>
              <a:rPr lang="en-US" sz="2700" b="1" dirty="0" err="1">
                <a:solidFill>
                  <a:schemeClr val="dk1"/>
                </a:solidFill>
                <a:latin typeface="Quicksand"/>
                <a:ea typeface="Quicksand"/>
                <a:cs typeface="Quicksand"/>
                <a:sym typeface="Quicksand"/>
              </a:rPr>
              <a:t>góp</a:t>
            </a:r>
            <a:r>
              <a:rPr lang="en-US" sz="2700" b="1" dirty="0">
                <a:solidFill>
                  <a:schemeClr val="dk1"/>
                </a:solidFill>
                <a:latin typeface="Quicksand"/>
                <a:ea typeface="Quicksand"/>
                <a:cs typeface="Quicksand"/>
                <a:sym typeface="Quicksand"/>
              </a:rPr>
              <a:t> </a:t>
            </a:r>
            <a:r>
              <a:rPr lang="en-US" sz="2700" b="1" dirty="0" err="1">
                <a:solidFill>
                  <a:schemeClr val="dk1"/>
                </a:solidFill>
                <a:latin typeface="Quicksand"/>
                <a:ea typeface="Quicksand"/>
                <a:cs typeface="Quicksand"/>
                <a:sym typeface="Quicksand"/>
              </a:rPr>
              <a:t>quan</a:t>
            </a:r>
            <a:r>
              <a:rPr lang="en-US" sz="2700" b="1" dirty="0">
                <a:solidFill>
                  <a:schemeClr val="dk1"/>
                </a:solidFill>
                <a:latin typeface="Quicksand"/>
                <a:ea typeface="Quicksand"/>
                <a:cs typeface="Quicksand"/>
                <a:sym typeface="Quicksand"/>
              </a:rPr>
              <a:t> </a:t>
            </a:r>
            <a:r>
              <a:rPr lang="en-US" sz="2700" b="1" dirty="0" err="1">
                <a:solidFill>
                  <a:schemeClr val="dk1"/>
                </a:solidFill>
                <a:latin typeface="Quicksand"/>
                <a:ea typeface="Quicksand"/>
                <a:cs typeface="Quicksand"/>
                <a:sym typeface="Quicksand"/>
              </a:rPr>
              <a:t>trọng</a:t>
            </a:r>
            <a:endParaRPr sz="2700" b="1" i="0" u="none" strike="noStrike" cap="none" dirty="0">
              <a:solidFill>
                <a:schemeClr val="dk1"/>
              </a:solidFill>
              <a:latin typeface="Quicksand"/>
              <a:ea typeface="Quicksand"/>
              <a:cs typeface="Quicksand"/>
              <a:sym typeface="Quicksand"/>
            </a:endParaRPr>
          </a:p>
        </p:txBody>
      </p:sp>
      <p:sp>
        <p:nvSpPr>
          <p:cNvPr id="87" name="Google Shape;87;p4"/>
          <p:cNvSpPr txBox="1"/>
          <p:nvPr/>
        </p:nvSpPr>
        <p:spPr>
          <a:xfrm>
            <a:off x="7540562" y="3085036"/>
            <a:ext cx="3367038" cy="118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vi-VN" sz="2700" b="1" i="0" u="none" strike="noStrike" cap="none" dirty="0">
                <a:solidFill>
                  <a:schemeClr val="dk1"/>
                </a:solidFill>
                <a:latin typeface="Quicksand"/>
                <a:ea typeface="Quicksand"/>
                <a:cs typeface="Quicksand"/>
                <a:sym typeface="Quicksand"/>
              </a:rPr>
              <a:t>Kết luận và </a:t>
            </a:r>
          </a:p>
          <a:p>
            <a:pPr marL="0" marR="0" lvl="0" indent="0" algn="l" rtl="0">
              <a:lnSpc>
                <a:spcPct val="100000"/>
              </a:lnSpc>
              <a:spcBef>
                <a:spcPts val="0"/>
              </a:spcBef>
              <a:spcAft>
                <a:spcPts val="0"/>
              </a:spcAft>
              <a:buClr>
                <a:srgbClr val="000000"/>
              </a:buClr>
              <a:buSzPts val="2700"/>
              <a:buFont typeface="Arial"/>
              <a:buNone/>
            </a:pPr>
            <a:r>
              <a:rPr lang="vi-VN" sz="2700" b="1" i="0" u="none" strike="noStrike" cap="none" dirty="0">
                <a:solidFill>
                  <a:schemeClr val="dk1"/>
                </a:solidFill>
                <a:latin typeface="Quicksand"/>
                <a:ea typeface="Quicksand"/>
                <a:cs typeface="Quicksand"/>
                <a:sym typeface="Quicksand"/>
              </a:rPr>
              <a:t>hướng phát triển</a:t>
            </a:r>
          </a:p>
          <a:p>
            <a:pPr marL="0" marR="0" lvl="0" indent="0" algn="l" rtl="0">
              <a:lnSpc>
                <a:spcPct val="100000"/>
              </a:lnSpc>
              <a:spcBef>
                <a:spcPts val="0"/>
              </a:spcBef>
              <a:spcAft>
                <a:spcPts val="0"/>
              </a:spcAft>
              <a:buClr>
                <a:srgbClr val="000000"/>
              </a:buClr>
              <a:buSzPts val="2700"/>
              <a:buFont typeface="Arial"/>
              <a:buNone/>
            </a:pPr>
            <a:endParaRPr sz="2700" b="1" i="0" u="none" strike="noStrike" cap="none" dirty="0">
              <a:solidFill>
                <a:schemeClr val="dk1"/>
              </a:solidFill>
              <a:latin typeface="Quicksand"/>
              <a:ea typeface="Quicksand"/>
              <a:cs typeface="Quicksand"/>
              <a:sym typeface="Quicksand"/>
            </a:endParaRPr>
          </a:p>
        </p:txBody>
      </p:sp>
      <p:sp>
        <p:nvSpPr>
          <p:cNvPr id="89" name="Google Shape;89;p4"/>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
        <p:nvSpPr>
          <p:cNvPr id="2" name="Google Shape;3713;p63">
            <a:extLst>
              <a:ext uri="{FF2B5EF4-FFF2-40B4-BE49-F238E27FC236}">
                <a16:creationId xmlns:a16="http://schemas.microsoft.com/office/drawing/2014/main" id="{EBF6A181-CB36-E5E6-4319-94232982546D}"/>
              </a:ext>
            </a:extLst>
          </p:cNvPr>
          <p:cNvSpPr txBox="1">
            <a:spLocks/>
          </p:cNvSpPr>
          <p:nvPr/>
        </p:nvSpPr>
        <p:spPr>
          <a:xfrm>
            <a:off x="2323246" y="1841018"/>
            <a:ext cx="3752700" cy="759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sz="2400" dirty="0" err="1">
                <a:solidFill>
                  <a:schemeClr val="tx1"/>
                </a:solidFill>
                <a:latin typeface=""/>
                <a:cs typeface="Times New Roman" panose="02020603050405020304" pitchFamily="18" charset="0"/>
              </a:rPr>
              <a:t>Vấn</a:t>
            </a:r>
            <a:r>
              <a:rPr lang="en-US" sz="2400" dirty="0">
                <a:solidFill>
                  <a:schemeClr val="tx1"/>
                </a:solidFill>
                <a:latin typeface=""/>
                <a:cs typeface="Times New Roman" panose="02020603050405020304" pitchFamily="18" charset="0"/>
              </a:rPr>
              <a:t> </a:t>
            </a:r>
            <a:r>
              <a:rPr lang="en-US" sz="2400" dirty="0" err="1">
                <a:solidFill>
                  <a:schemeClr val="tx1"/>
                </a:solidFill>
                <a:latin typeface=""/>
                <a:cs typeface="Times New Roman" panose="02020603050405020304" pitchFamily="18" charset="0"/>
              </a:rPr>
              <a:t>đề</a:t>
            </a:r>
            <a:r>
              <a:rPr lang="en-US" sz="2400" dirty="0">
                <a:solidFill>
                  <a:schemeClr val="tx1"/>
                </a:solidFill>
                <a:latin typeface=""/>
                <a:cs typeface="Times New Roman" panose="02020603050405020304" pitchFamily="18" charset="0"/>
              </a:rPr>
              <a:t>, </a:t>
            </a:r>
            <a:r>
              <a:rPr lang="en-US" sz="2400" dirty="0" err="1">
                <a:solidFill>
                  <a:schemeClr val="tx1"/>
                </a:solidFill>
                <a:latin typeface=""/>
                <a:cs typeface="Times New Roman" panose="02020603050405020304" pitchFamily="18" charset="0"/>
              </a:rPr>
              <a:t>mục</a:t>
            </a:r>
            <a:r>
              <a:rPr lang="en-US" sz="2400" dirty="0">
                <a:solidFill>
                  <a:schemeClr val="tx1"/>
                </a:solidFill>
                <a:latin typeface=""/>
                <a:cs typeface="Times New Roman" panose="02020603050405020304" pitchFamily="18" charset="0"/>
              </a:rPr>
              <a:t> </a:t>
            </a:r>
            <a:r>
              <a:rPr lang="en-US" sz="2400" dirty="0" err="1">
                <a:solidFill>
                  <a:schemeClr val="tx1"/>
                </a:solidFill>
                <a:latin typeface=""/>
                <a:cs typeface="Times New Roman" panose="02020603050405020304" pitchFamily="18" charset="0"/>
              </a:rPr>
              <a:t>tiêu</a:t>
            </a:r>
            <a:r>
              <a:rPr lang="en-US" sz="2400" dirty="0">
                <a:solidFill>
                  <a:schemeClr val="tx1"/>
                </a:solidFill>
                <a:latin typeface=""/>
                <a:cs typeface="Times New Roman" panose="02020603050405020304" pitchFamily="18" charset="0"/>
              </a:rPr>
              <a:t> </a:t>
            </a:r>
            <a:r>
              <a:rPr lang="en-US" sz="2400" dirty="0" err="1">
                <a:solidFill>
                  <a:schemeClr val="tx1"/>
                </a:solidFill>
                <a:latin typeface=""/>
                <a:cs typeface="Times New Roman" panose="02020603050405020304" pitchFamily="18" charset="0"/>
              </a:rPr>
              <a:t>và</a:t>
            </a:r>
            <a:r>
              <a:rPr lang="en-US" sz="2400" dirty="0">
                <a:solidFill>
                  <a:schemeClr val="tx1"/>
                </a:solidFill>
                <a:latin typeface=""/>
                <a:cs typeface="Times New Roman" panose="02020603050405020304" pitchFamily="18" charset="0"/>
              </a:rPr>
              <a:t> </a:t>
            </a:r>
            <a:r>
              <a:rPr lang="en-US" sz="2400" dirty="0" err="1">
                <a:solidFill>
                  <a:schemeClr val="tx1"/>
                </a:solidFill>
                <a:latin typeface=""/>
                <a:cs typeface="Times New Roman" panose="02020603050405020304" pitchFamily="18" charset="0"/>
              </a:rPr>
              <a:t>định</a:t>
            </a:r>
            <a:r>
              <a:rPr lang="en-US" sz="2400" dirty="0">
                <a:solidFill>
                  <a:schemeClr val="tx1"/>
                </a:solidFill>
                <a:latin typeface=""/>
                <a:cs typeface="Times New Roman" panose="02020603050405020304" pitchFamily="18" charset="0"/>
              </a:rPr>
              <a:t> </a:t>
            </a:r>
            <a:r>
              <a:rPr lang="en-US" sz="2400" dirty="0" err="1">
                <a:solidFill>
                  <a:schemeClr val="tx1"/>
                </a:solidFill>
                <a:latin typeface=""/>
                <a:cs typeface="Times New Roman" panose="02020603050405020304" pitchFamily="18" charset="0"/>
              </a:rPr>
              <a:t>hướng</a:t>
            </a:r>
            <a:r>
              <a:rPr lang="en-US" sz="2400" dirty="0">
                <a:solidFill>
                  <a:schemeClr val="tx1"/>
                </a:solidFill>
                <a:latin typeface=""/>
                <a:cs typeface="Times New Roman" panose="02020603050405020304" pitchFamily="18" charset="0"/>
              </a:rPr>
              <a:t> </a:t>
            </a:r>
            <a:r>
              <a:rPr lang="en-US" sz="2400" dirty="0" err="1">
                <a:solidFill>
                  <a:schemeClr val="tx1"/>
                </a:solidFill>
                <a:latin typeface=""/>
                <a:cs typeface="Times New Roman" panose="02020603050405020304" pitchFamily="18" charset="0"/>
              </a:rPr>
              <a:t>giải</a:t>
            </a:r>
            <a:r>
              <a:rPr lang="en-US" sz="2400" dirty="0">
                <a:solidFill>
                  <a:schemeClr val="tx1"/>
                </a:solidFill>
                <a:latin typeface=""/>
                <a:cs typeface="Times New Roman" panose="02020603050405020304" pitchFamily="18" charset="0"/>
              </a:rPr>
              <a:t> </a:t>
            </a:r>
            <a:r>
              <a:rPr lang="en-US" sz="2400" dirty="0" err="1">
                <a:solidFill>
                  <a:schemeClr val="tx1"/>
                </a:solidFill>
                <a:latin typeface=""/>
                <a:cs typeface="Times New Roman" panose="02020603050405020304" pitchFamily="18" charset="0"/>
              </a:rPr>
              <a:t>pháp</a:t>
            </a:r>
            <a:endParaRPr lang="en-US" sz="2400" dirty="0">
              <a:solidFill>
                <a:schemeClr val="tx1"/>
              </a:solidFill>
              <a:latin typeface=""/>
              <a:cs typeface="Times New Roman" panose="02020603050405020304" pitchFamily="18" charset="0"/>
            </a:endParaRPr>
          </a:p>
        </p:txBody>
      </p:sp>
      <p:sp>
        <p:nvSpPr>
          <p:cNvPr id="3" name="Google Shape;3713;p63">
            <a:extLst>
              <a:ext uri="{FF2B5EF4-FFF2-40B4-BE49-F238E27FC236}">
                <a16:creationId xmlns:a16="http://schemas.microsoft.com/office/drawing/2014/main" id="{353AE28F-FAAC-CC2A-B2FA-C4583205569B}"/>
              </a:ext>
            </a:extLst>
          </p:cNvPr>
          <p:cNvSpPr txBox="1">
            <a:spLocks/>
          </p:cNvSpPr>
          <p:nvPr/>
        </p:nvSpPr>
        <p:spPr>
          <a:xfrm>
            <a:off x="7542602" y="1829566"/>
            <a:ext cx="3752700" cy="759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sz="2400" dirty="0" err="1">
                <a:solidFill>
                  <a:schemeClr val="tx1"/>
                </a:solidFill>
                <a:latin typeface=""/>
                <a:cs typeface="Times New Roman" panose="02020603050405020304" pitchFamily="18" charset="0"/>
              </a:rPr>
              <a:t>Chức</a:t>
            </a:r>
            <a:r>
              <a:rPr lang="en-US" sz="2400" dirty="0">
                <a:solidFill>
                  <a:schemeClr val="tx1"/>
                </a:solidFill>
                <a:latin typeface=""/>
                <a:cs typeface="Times New Roman" panose="02020603050405020304" pitchFamily="18" charset="0"/>
              </a:rPr>
              <a:t> </a:t>
            </a:r>
            <a:r>
              <a:rPr lang="en-US" sz="2400" dirty="0" err="1">
                <a:solidFill>
                  <a:schemeClr val="tx1"/>
                </a:solidFill>
                <a:latin typeface=""/>
                <a:cs typeface="Times New Roman" panose="02020603050405020304" pitchFamily="18" charset="0"/>
              </a:rPr>
              <a:t>năng</a:t>
            </a:r>
            <a:r>
              <a:rPr lang="en-US" sz="2400" dirty="0">
                <a:solidFill>
                  <a:schemeClr val="tx1"/>
                </a:solidFill>
                <a:latin typeface=""/>
                <a:cs typeface="Times New Roman" panose="02020603050405020304" pitchFamily="18" charset="0"/>
              </a:rPr>
              <a:t>, </a:t>
            </a:r>
            <a:r>
              <a:rPr lang="en-US" sz="2400" dirty="0" err="1">
                <a:solidFill>
                  <a:schemeClr val="tx1"/>
                </a:solidFill>
                <a:latin typeface=""/>
                <a:cs typeface="Times New Roman" panose="02020603050405020304" pitchFamily="18" charset="0"/>
              </a:rPr>
              <a:t>quy</a:t>
            </a:r>
            <a:r>
              <a:rPr lang="en-US" sz="2400" dirty="0">
                <a:solidFill>
                  <a:schemeClr val="tx1"/>
                </a:solidFill>
                <a:latin typeface=""/>
                <a:cs typeface="Times New Roman" panose="02020603050405020304" pitchFamily="18" charset="0"/>
              </a:rPr>
              <a:t> </a:t>
            </a:r>
            <a:r>
              <a:rPr lang="en-US" sz="2400" dirty="0" err="1">
                <a:solidFill>
                  <a:schemeClr val="tx1"/>
                </a:solidFill>
                <a:latin typeface=""/>
                <a:cs typeface="Times New Roman" panose="02020603050405020304" pitchFamily="18" charset="0"/>
              </a:rPr>
              <a:t>trình</a:t>
            </a:r>
            <a:endParaRPr lang="en-US" sz="2400" dirty="0">
              <a:solidFill>
                <a:schemeClr val="tx1"/>
              </a:solidFill>
              <a:latin typeface=""/>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7" grpId="0" animBg="1"/>
      <p:bldP spid="78" grpId="0" animBg="1"/>
      <p:bldP spid="79" grpId="0"/>
      <p:bldP spid="80" grpId="0"/>
      <p:bldP spid="81" grpId="0"/>
      <p:bldP spid="83" grpId="0"/>
      <p:bldP spid="84" grpId="0"/>
      <p:bldP spid="85" grpId="0"/>
      <p:bldP spid="86" grpId="0"/>
      <p:bldP spid="87" grpId="0"/>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14438d2839a_1_0"/>
          <p:cNvSpPr txBox="1">
            <a:spLocks noGrp="1"/>
          </p:cNvSpPr>
          <p:nvPr>
            <p:ph type="title"/>
          </p:nvPr>
        </p:nvSpPr>
        <p:spPr>
          <a:xfrm>
            <a:off x="260295" y="101957"/>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2800" b="1" dirty="0" err="1">
                <a:latin typeface="Times New Roman" panose="02020603050405020304" pitchFamily="18" charset="0"/>
                <a:cs typeface="Times New Roman" panose="02020603050405020304" pitchFamily="18" charset="0"/>
              </a:rPr>
              <a:t>Mô</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tả</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giải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pháp</a:t>
            </a:r>
            <a:endParaRPr dirty="0"/>
          </a:p>
        </p:txBody>
      </p:sp>
      <p:sp>
        <p:nvSpPr>
          <p:cNvPr id="223" name="Google Shape;223;g14438d2839a_1_0"/>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pic>
        <p:nvPicPr>
          <p:cNvPr id="7" name="Picture 6">
            <a:extLst>
              <a:ext uri="{FF2B5EF4-FFF2-40B4-BE49-F238E27FC236}">
                <a16:creationId xmlns:a16="http://schemas.microsoft.com/office/drawing/2014/main" id="{B831B173-7C7C-5841-6C93-732F64027713}"/>
              </a:ext>
            </a:extLst>
          </p:cNvPr>
          <p:cNvPicPr>
            <a:picLocks noChangeAspect="1"/>
          </p:cNvPicPr>
          <p:nvPr/>
        </p:nvPicPr>
        <p:blipFill>
          <a:blip r:embed="rId3"/>
          <a:stretch>
            <a:fillRect/>
          </a:stretch>
        </p:blipFill>
        <p:spPr>
          <a:xfrm>
            <a:off x="639217" y="1304848"/>
            <a:ext cx="968057" cy="920186"/>
          </a:xfrm>
          <a:prstGeom prst="rect">
            <a:avLst/>
          </a:prstGeom>
        </p:spPr>
      </p:pic>
      <p:sp>
        <p:nvSpPr>
          <p:cNvPr id="8" name="TextBox 7">
            <a:extLst>
              <a:ext uri="{FF2B5EF4-FFF2-40B4-BE49-F238E27FC236}">
                <a16:creationId xmlns:a16="http://schemas.microsoft.com/office/drawing/2014/main" id="{46AC0D89-E007-6EEB-D922-275FF6C4EAE0}"/>
              </a:ext>
            </a:extLst>
          </p:cNvPr>
          <p:cNvSpPr txBox="1"/>
          <p:nvPr/>
        </p:nvSpPr>
        <p:spPr>
          <a:xfrm>
            <a:off x="453011" y="2443164"/>
            <a:ext cx="1585690" cy="307777"/>
          </a:xfrm>
          <a:prstGeom prst="rect">
            <a:avLst/>
          </a:prstGeom>
          <a:noFill/>
        </p:spPr>
        <p:txBody>
          <a:bodyPr wrap="none" rtlCol="0">
            <a:spAutoFit/>
          </a:bodyPr>
          <a:lstStyle/>
          <a:p>
            <a:r>
              <a:rPr lang="en-VN" dirty="0"/>
              <a:t>QR thông thường</a:t>
            </a:r>
          </a:p>
        </p:txBody>
      </p:sp>
      <p:sp>
        <p:nvSpPr>
          <p:cNvPr id="9" name="Google Shape;257;g25f2e3cb055_0_78">
            <a:extLst>
              <a:ext uri="{FF2B5EF4-FFF2-40B4-BE49-F238E27FC236}">
                <a16:creationId xmlns:a16="http://schemas.microsoft.com/office/drawing/2014/main" id="{2C848554-6D3D-1F37-A4B8-AE0265A9AFC7}"/>
              </a:ext>
            </a:extLst>
          </p:cNvPr>
          <p:cNvSpPr/>
          <p:nvPr/>
        </p:nvSpPr>
        <p:spPr>
          <a:xfrm>
            <a:off x="5796544" y="1175922"/>
            <a:ext cx="5978351" cy="15810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000" dirty="0" err="1">
                <a:solidFill>
                  <a:schemeClr val="tx1"/>
                </a:solidFill>
                <a:latin typeface=""/>
              </a:rPr>
              <a:t>Tên</a:t>
            </a:r>
            <a:r>
              <a:rPr lang="en-US" sz="2000" dirty="0">
                <a:solidFill>
                  <a:schemeClr val="tx1"/>
                </a:solidFill>
                <a:latin typeface=""/>
              </a:rPr>
              <a:t> </a:t>
            </a:r>
            <a:r>
              <a:rPr lang="en-US" sz="2000" dirty="0" err="1">
                <a:solidFill>
                  <a:schemeClr val="tx1"/>
                </a:solidFill>
                <a:latin typeface=""/>
              </a:rPr>
              <a:t>Khách</a:t>
            </a:r>
            <a:r>
              <a:rPr lang="en-US" sz="2000" dirty="0">
                <a:solidFill>
                  <a:schemeClr val="tx1"/>
                </a:solidFill>
                <a:latin typeface=""/>
              </a:rPr>
              <a:t> : </a:t>
            </a:r>
            <a:r>
              <a:rPr lang="en-US" sz="2000" dirty="0" err="1">
                <a:solidFill>
                  <a:schemeClr val="tx1"/>
                </a:solidFill>
                <a:latin typeface=""/>
              </a:rPr>
              <a:t>Thương</a:t>
            </a:r>
            <a:endParaRPr lang="en-US" sz="2000" dirty="0">
              <a:solidFill>
                <a:schemeClr val="tx1"/>
              </a:solidFill>
              <a:latin typeface=""/>
            </a:endParaRPr>
          </a:p>
          <a:p>
            <a:pPr marL="0" marR="0" lvl="0" indent="0" algn="ctr" rtl="0">
              <a:lnSpc>
                <a:spcPct val="100000"/>
              </a:lnSpc>
              <a:spcBef>
                <a:spcPts val="0"/>
              </a:spcBef>
              <a:spcAft>
                <a:spcPts val="0"/>
              </a:spcAft>
              <a:buClr>
                <a:srgbClr val="000000"/>
              </a:buClr>
              <a:buSzPts val="2700"/>
              <a:buFont typeface="Arial"/>
              <a:buNone/>
            </a:pPr>
            <a:r>
              <a:rPr lang="en-US" sz="2000" dirty="0" err="1">
                <a:solidFill>
                  <a:schemeClr val="tx1"/>
                </a:solidFill>
                <a:latin typeface=""/>
              </a:rPr>
              <a:t>Giới</a:t>
            </a:r>
            <a:r>
              <a:rPr lang="en-US" sz="2000" dirty="0">
                <a:solidFill>
                  <a:schemeClr val="tx1"/>
                </a:solidFill>
                <a:latin typeface=""/>
              </a:rPr>
              <a:t> </a:t>
            </a:r>
            <a:r>
              <a:rPr lang="en-US" sz="2000" dirty="0" err="1">
                <a:solidFill>
                  <a:schemeClr val="tx1"/>
                </a:solidFill>
                <a:latin typeface=""/>
              </a:rPr>
              <a:t>tính</a:t>
            </a:r>
            <a:r>
              <a:rPr lang="en-US" sz="2000" dirty="0">
                <a:solidFill>
                  <a:schemeClr val="tx1"/>
                </a:solidFill>
                <a:latin typeface=""/>
              </a:rPr>
              <a:t>: </a:t>
            </a:r>
            <a:r>
              <a:rPr lang="en-US" sz="2000" dirty="0" err="1">
                <a:solidFill>
                  <a:schemeClr val="tx1"/>
                </a:solidFill>
                <a:latin typeface=""/>
              </a:rPr>
              <a:t>nam</a:t>
            </a:r>
            <a:endParaRPr lang="en-US" sz="2000" dirty="0">
              <a:solidFill>
                <a:schemeClr val="tx1"/>
              </a:solidFill>
              <a:latin typeface=""/>
            </a:endParaRPr>
          </a:p>
          <a:p>
            <a:pPr marL="0" marR="0" lvl="0" indent="0" algn="ctr" rtl="0">
              <a:lnSpc>
                <a:spcPct val="100000"/>
              </a:lnSpc>
              <a:spcBef>
                <a:spcPts val="0"/>
              </a:spcBef>
              <a:spcAft>
                <a:spcPts val="0"/>
              </a:spcAft>
              <a:buClr>
                <a:srgbClr val="000000"/>
              </a:buClr>
              <a:buSzPts val="2700"/>
              <a:buFont typeface="Arial"/>
              <a:buNone/>
            </a:pPr>
            <a:r>
              <a:rPr lang="en-US" sz="2000" dirty="0">
                <a:solidFill>
                  <a:schemeClr val="tx1"/>
                </a:solidFill>
                <a:latin typeface=""/>
              </a:rPr>
              <a:t>CCCD: 122353304</a:t>
            </a:r>
            <a:br>
              <a:rPr lang="en-US" sz="2000" dirty="0">
                <a:solidFill>
                  <a:schemeClr val="tx1"/>
                </a:solidFill>
                <a:latin typeface=""/>
              </a:rPr>
            </a:br>
            <a:r>
              <a:rPr lang="en-US" sz="2000" dirty="0" err="1">
                <a:solidFill>
                  <a:schemeClr val="tx1"/>
                </a:solidFill>
                <a:latin typeface=""/>
              </a:rPr>
              <a:t>Đến</a:t>
            </a:r>
            <a:r>
              <a:rPr lang="en-US" sz="2000" dirty="0">
                <a:solidFill>
                  <a:schemeClr val="tx1"/>
                </a:solidFill>
                <a:latin typeface=""/>
              </a:rPr>
              <a:t> </a:t>
            </a:r>
            <a:r>
              <a:rPr lang="en-US" sz="2000" dirty="0" err="1">
                <a:solidFill>
                  <a:schemeClr val="tx1"/>
                </a:solidFill>
                <a:latin typeface=""/>
              </a:rPr>
              <a:t>nhà</a:t>
            </a:r>
            <a:r>
              <a:rPr lang="en-US" sz="2000" dirty="0">
                <a:solidFill>
                  <a:schemeClr val="tx1"/>
                </a:solidFill>
                <a:latin typeface=""/>
              </a:rPr>
              <a:t> : </a:t>
            </a:r>
            <a:r>
              <a:rPr lang="en-US" sz="2000" dirty="0" err="1">
                <a:solidFill>
                  <a:schemeClr val="tx1"/>
                </a:solidFill>
                <a:latin typeface=""/>
              </a:rPr>
              <a:t>Số</a:t>
            </a:r>
            <a:r>
              <a:rPr lang="en-US" sz="2000" dirty="0">
                <a:solidFill>
                  <a:schemeClr val="tx1"/>
                </a:solidFill>
                <a:latin typeface=""/>
              </a:rPr>
              <a:t> 1 </a:t>
            </a:r>
            <a:br>
              <a:rPr lang="en-US" sz="2000" dirty="0">
                <a:solidFill>
                  <a:schemeClr val="tx1"/>
                </a:solidFill>
                <a:latin typeface=""/>
              </a:rPr>
            </a:br>
            <a:r>
              <a:rPr lang="en-US" sz="2000" dirty="0" err="1">
                <a:solidFill>
                  <a:schemeClr val="tx1"/>
                </a:solidFill>
                <a:latin typeface=""/>
              </a:rPr>
              <a:t>Nội</a:t>
            </a:r>
            <a:r>
              <a:rPr lang="en-US" sz="2000" dirty="0">
                <a:solidFill>
                  <a:schemeClr val="tx1"/>
                </a:solidFill>
                <a:latin typeface=""/>
              </a:rPr>
              <a:t> dung: </a:t>
            </a:r>
            <a:r>
              <a:rPr lang="en-US" sz="2000" dirty="0" err="1">
                <a:solidFill>
                  <a:schemeClr val="tx1"/>
                </a:solidFill>
                <a:latin typeface=""/>
              </a:rPr>
              <a:t>giao</a:t>
            </a:r>
            <a:r>
              <a:rPr lang="en-US" sz="2000" dirty="0">
                <a:solidFill>
                  <a:schemeClr val="tx1"/>
                </a:solidFill>
                <a:latin typeface=""/>
              </a:rPr>
              <a:t> </a:t>
            </a:r>
            <a:r>
              <a:rPr lang="en-US" sz="2000" dirty="0" err="1">
                <a:solidFill>
                  <a:schemeClr val="tx1"/>
                </a:solidFill>
                <a:latin typeface=""/>
              </a:rPr>
              <a:t>hàng</a:t>
            </a:r>
            <a:endParaRPr sz="2000" b="0" i="0" u="none" strike="noStrike" cap="none" dirty="0">
              <a:solidFill>
                <a:schemeClr val="tx1"/>
              </a:solidFill>
              <a:latin typeface=""/>
              <a:sym typeface="Arial"/>
            </a:endParaRPr>
          </a:p>
        </p:txBody>
      </p:sp>
      <p:sp>
        <p:nvSpPr>
          <p:cNvPr id="10" name="Arrow: Right 13">
            <a:extLst>
              <a:ext uri="{FF2B5EF4-FFF2-40B4-BE49-F238E27FC236}">
                <a16:creationId xmlns:a16="http://schemas.microsoft.com/office/drawing/2014/main" id="{387B6189-7C60-1AD3-EDCA-9B1E5DCE5B87}"/>
              </a:ext>
            </a:extLst>
          </p:cNvPr>
          <p:cNvSpPr/>
          <p:nvPr/>
        </p:nvSpPr>
        <p:spPr>
          <a:xfrm>
            <a:off x="1571481" y="1800224"/>
            <a:ext cx="4225063" cy="166197"/>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18FE80C-6B2F-F418-6564-EBD4D9C9D498}"/>
              </a:ext>
            </a:extLst>
          </p:cNvPr>
          <p:cNvSpPr txBox="1"/>
          <p:nvPr/>
        </p:nvSpPr>
        <p:spPr>
          <a:xfrm>
            <a:off x="3149463" y="1483212"/>
            <a:ext cx="768159" cy="400110"/>
          </a:xfrm>
          <a:prstGeom prst="rect">
            <a:avLst/>
          </a:prstGeom>
          <a:noFill/>
        </p:spPr>
        <p:txBody>
          <a:bodyPr wrap="none" rtlCol="0">
            <a:spAutoFit/>
          </a:bodyPr>
          <a:lstStyle/>
          <a:p>
            <a:r>
              <a:rPr lang="en-VN" sz="2000" b="1" dirty="0"/>
              <a:t>Quẹt</a:t>
            </a:r>
          </a:p>
        </p:txBody>
      </p:sp>
      <p:pic>
        <p:nvPicPr>
          <p:cNvPr id="12" name="Picture 11">
            <a:extLst>
              <a:ext uri="{FF2B5EF4-FFF2-40B4-BE49-F238E27FC236}">
                <a16:creationId xmlns:a16="http://schemas.microsoft.com/office/drawing/2014/main" id="{85C969A9-B3CC-14AB-C3A6-5C7231C45402}"/>
              </a:ext>
            </a:extLst>
          </p:cNvPr>
          <p:cNvPicPr>
            <a:picLocks noChangeAspect="1"/>
          </p:cNvPicPr>
          <p:nvPr/>
        </p:nvPicPr>
        <p:blipFill>
          <a:blip r:embed="rId3"/>
          <a:stretch>
            <a:fillRect/>
          </a:stretch>
        </p:blipFill>
        <p:spPr>
          <a:xfrm>
            <a:off x="412992" y="4559212"/>
            <a:ext cx="968057" cy="920186"/>
          </a:xfrm>
          <a:prstGeom prst="rect">
            <a:avLst/>
          </a:prstGeom>
        </p:spPr>
      </p:pic>
      <p:sp>
        <p:nvSpPr>
          <p:cNvPr id="13" name="TextBox 12">
            <a:extLst>
              <a:ext uri="{FF2B5EF4-FFF2-40B4-BE49-F238E27FC236}">
                <a16:creationId xmlns:a16="http://schemas.microsoft.com/office/drawing/2014/main" id="{B537EA97-B2AD-C46E-6646-10489E5E6C24}"/>
              </a:ext>
            </a:extLst>
          </p:cNvPr>
          <p:cNvSpPr txBox="1"/>
          <p:nvPr/>
        </p:nvSpPr>
        <p:spPr>
          <a:xfrm>
            <a:off x="47451" y="5479398"/>
            <a:ext cx="2396810" cy="307777"/>
          </a:xfrm>
          <a:prstGeom prst="rect">
            <a:avLst/>
          </a:prstGeom>
          <a:noFill/>
        </p:spPr>
        <p:txBody>
          <a:bodyPr wrap="none" rtlCol="0">
            <a:spAutoFit/>
          </a:bodyPr>
          <a:lstStyle/>
          <a:p>
            <a:r>
              <a:rPr lang="en-VN" dirty="0"/>
              <a:t>QR mã hóa RSA, chữ ký số</a:t>
            </a:r>
          </a:p>
        </p:txBody>
      </p:sp>
      <p:sp>
        <p:nvSpPr>
          <p:cNvPr id="14" name="Google Shape;257;g25f2e3cb055_0_78">
            <a:extLst>
              <a:ext uri="{FF2B5EF4-FFF2-40B4-BE49-F238E27FC236}">
                <a16:creationId xmlns:a16="http://schemas.microsoft.com/office/drawing/2014/main" id="{CC5B12A5-61B7-9F32-7ABD-1C2FF053FFAA}"/>
              </a:ext>
            </a:extLst>
          </p:cNvPr>
          <p:cNvSpPr/>
          <p:nvPr/>
        </p:nvSpPr>
        <p:spPr>
          <a:xfrm>
            <a:off x="4848806" y="4347458"/>
            <a:ext cx="5978351" cy="15810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lvl="0" algn="ctr">
              <a:buSzPts val="2700"/>
            </a:pPr>
            <a:r>
              <a:rPr lang="en-US" sz="1000" dirty="0">
                <a:solidFill>
                  <a:schemeClr val="tx1"/>
                </a:solidFill>
                <a:latin typeface=""/>
              </a:rPr>
              <a:t>PnYvWH2mXgFDH0GYy+w5pzzGsiI4Rs9EcHSDf+HaEZ9ppXYiaLJsgDLIOdul7qiDu+KB/RAix9kw3fsQL3pftc11O2HVauF5/XHR7oKx/3M+yEKbcokC/0AN3Map8nLZy+Z0BaUUtjvkojQtfiownoAWTX/Q5bGnx2WS35zjqWuPwY1C9KlcEiqVxCyJWArRn9yPJZodstInJar+6OtandCD1VjVj/54CC0/pgnh0y1Gh5UKoJl/2SNwRIVXIHuhguPwFHrBft2XB7ovhfaEqNmjTNogRAwMUIf0AUNmkt0YFUIdQwuLhIQaYJsPtm7HmnogFGS3ngUtwNVTEuRTY2SALBdfafc56KnpC/b4BXC89fVWQhAkDKDU6pIwPedbKdnYYa6GBbxAPjx6n8ABNkW0atfytGPsgntEx3DhJFkJ8Nh9nascirksSrrmkHLLSxYhFYLUZQQxiWEUKRyWV8Zmj0fwSmbKJDmG/NAXSsMdi8YziOMkl9jTgLppOVZJXxMv+rRPpwEayj4BKEQhzVU79EIS3Re/eLrgJbHz0Kv7e5S4JVptiVakSLz7lQMJEqH4202RDy4V9jQYCCYZpyfMoggGsjf80MrACJ0iVNr4i70M3ms6wPsnlmoosKxcrvvAr47WMvSVvG6Q2zp1HBSbOUVk7aaPoHAtSRFmXy4=thuongid:3</a:t>
            </a:r>
            <a:endParaRPr sz="1000" b="0" i="0" u="none" strike="noStrike" cap="none" dirty="0">
              <a:solidFill>
                <a:schemeClr val="tx1"/>
              </a:solidFill>
              <a:latin typeface=""/>
              <a:sym typeface="Arial"/>
            </a:endParaRPr>
          </a:p>
        </p:txBody>
      </p:sp>
      <p:sp>
        <p:nvSpPr>
          <p:cNvPr id="15" name="Arrow: Right 13">
            <a:extLst>
              <a:ext uri="{FF2B5EF4-FFF2-40B4-BE49-F238E27FC236}">
                <a16:creationId xmlns:a16="http://schemas.microsoft.com/office/drawing/2014/main" id="{341E1A72-1696-A1EC-A84B-AE2A3D47ED7E}"/>
              </a:ext>
            </a:extLst>
          </p:cNvPr>
          <p:cNvSpPr/>
          <p:nvPr/>
        </p:nvSpPr>
        <p:spPr>
          <a:xfrm>
            <a:off x="1381049" y="4995570"/>
            <a:ext cx="3467757" cy="166197"/>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AEC202D-C0CC-8D29-A1B3-8D1B895A85C7}"/>
              </a:ext>
            </a:extLst>
          </p:cNvPr>
          <p:cNvSpPr txBox="1"/>
          <p:nvPr/>
        </p:nvSpPr>
        <p:spPr>
          <a:xfrm>
            <a:off x="2416092" y="4595460"/>
            <a:ext cx="768159" cy="400110"/>
          </a:xfrm>
          <a:prstGeom prst="rect">
            <a:avLst/>
          </a:prstGeom>
          <a:noFill/>
        </p:spPr>
        <p:txBody>
          <a:bodyPr wrap="none" rtlCol="0">
            <a:spAutoFit/>
          </a:bodyPr>
          <a:lstStyle/>
          <a:p>
            <a:r>
              <a:rPr lang="en-VN" sz="2000" b="1" dirty="0"/>
              <a:t>Quẹt</a:t>
            </a:r>
          </a:p>
        </p:txBody>
      </p:sp>
      <p:sp>
        <p:nvSpPr>
          <p:cNvPr id="17" name="Arrow: Right 13">
            <a:extLst>
              <a:ext uri="{FF2B5EF4-FFF2-40B4-BE49-F238E27FC236}">
                <a16:creationId xmlns:a16="http://schemas.microsoft.com/office/drawing/2014/main" id="{4AB455C3-1CFB-3BBF-E7FA-731E84FEB518}"/>
              </a:ext>
            </a:extLst>
          </p:cNvPr>
          <p:cNvSpPr/>
          <p:nvPr/>
        </p:nvSpPr>
        <p:spPr>
          <a:xfrm rot="16200000">
            <a:off x="7287802" y="3320746"/>
            <a:ext cx="1576891" cy="476531"/>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7F63154-3E26-3369-A8EF-E0A343FB907D}"/>
              </a:ext>
            </a:extLst>
          </p:cNvPr>
          <p:cNvSpPr txBox="1"/>
          <p:nvPr/>
        </p:nvSpPr>
        <p:spPr>
          <a:xfrm>
            <a:off x="8137144" y="3559011"/>
            <a:ext cx="1297150" cy="400110"/>
          </a:xfrm>
          <a:prstGeom prst="rect">
            <a:avLst/>
          </a:prstGeom>
          <a:noFill/>
        </p:spPr>
        <p:txBody>
          <a:bodyPr wrap="none" rtlCol="0">
            <a:spAutoFit/>
          </a:bodyPr>
          <a:lstStyle/>
          <a:p>
            <a:r>
              <a:rPr lang="en-VN" sz="2000" b="1" dirty="0"/>
              <a:t>Hệ thống</a:t>
            </a:r>
          </a:p>
        </p:txBody>
      </p:sp>
    </p:spTree>
    <p:extLst>
      <p:ext uri="{BB962C8B-B14F-4D97-AF65-F5344CB8AC3E}">
        <p14:creationId xmlns:p14="http://schemas.microsoft.com/office/powerpoint/2010/main" val="101533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12" name="Title 11">
            <a:extLst>
              <a:ext uri="{FF2B5EF4-FFF2-40B4-BE49-F238E27FC236}">
                <a16:creationId xmlns:a16="http://schemas.microsoft.com/office/drawing/2014/main" id="{BC3818AE-0441-EC4F-D725-0B172192010D}"/>
              </a:ext>
            </a:extLst>
          </p:cNvPr>
          <p:cNvSpPr>
            <a:spLocks noGrp="1"/>
          </p:cNvSpPr>
          <p:nvPr>
            <p:ph type="title"/>
          </p:nvPr>
        </p:nvSpPr>
        <p:spPr/>
        <p:txBody>
          <a:bodyPr/>
          <a:lstStyle/>
          <a:p>
            <a:r>
              <a:rPr lang="en-VN" dirty="0"/>
              <a:t>Giải thuật sinh QR Code</a:t>
            </a:r>
          </a:p>
        </p:txBody>
      </p:sp>
      <p:sp>
        <p:nvSpPr>
          <p:cNvPr id="14" name="Rectangle: Rounded Corners 11">
            <a:extLst>
              <a:ext uri="{FF2B5EF4-FFF2-40B4-BE49-F238E27FC236}">
                <a16:creationId xmlns:a16="http://schemas.microsoft.com/office/drawing/2014/main" id="{AFACD330-A07B-5071-EC81-0D4751278B3F}"/>
              </a:ext>
            </a:extLst>
          </p:cNvPr>
          <p:cNvSpPr/>
          <p:nvPr/>
        </p:nvSpPr>
        <p:spPr>
          <a:xfrm>
            <a:off x="1884157" y="1413004"/>
            <a:ext cx="2305925" cy="11558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SI: </a:t>
            </a:r>
            <a:r>
              <a:rPr lang="en-US" b="1" dirty="0" err="1">
                <a:solidFill>
                  <a:schemeClr val="tx1">
                    <a:lumMod val="50000"/>
                  </a:schemeClr>
                </a:solidFill>
              </a:rPr>
              <a:t>Thông</a:t>
            </a:r>
            <a:r>
              <a:rPr lang="en-US" b="1" dirty="0">
                <a:solidFill>
                  <a:schemeClr val="tx1">
                    <a:lumMod val="50000"/>
                  </a:schemeClr>
                </a:solidFill>
              </a:rPr>
              <a:t> tin </a:t>
            </a:r>
            <a:r>
              <a:rPr lang="en-US" b="1" dirty="0" err="1">
                <a:solidFill>
                  <a:schemeClr val="tx1">
                    <a:lumMod val="50000"/>
                  </a:schemeClr>
                </a:solidFill>
              </a:rPr>
              <a:t>đặc</a:t>
            </a:r>
            <a:r>
              <a:rPr lang="en-US" b="1" dirty="0">
                <a:solidFill>
                  <a:schemeClr val="tx1">
                    <a:lumMod val="50000"/>
                  </a:schemeClr>
                </a:solidFill>
              </a:rPr>
              <a:t> </a:t>
            </a:r>
            <a:r>
              <a:rPr lang="en-US" b="1" dirty="0" err="1">
                <a:solidFill>
                  <a:schemeClr val="tx1">
                    <a:lumMod val="50000"/>
                  </a:schemeClr>
                </a:solidFill>
              </a:rPr>
              <a:t>trưng</a:t>
            </a:r>
            <a:endParaRPr lang="en-US" b="1" dirty="0">
              <a:solidFill>
                <a:schemeClr val="tx1">
                  <a:lumMod val="50000"/>
                </a:schemeClr>
              </a:solidFill>
            </a:endParaRPr>
          </a:p>
          <a:p>
            <a:r>
              <a:rPr lang="en-US" dirty="0" err="1">
                <a:solidFill>
                  <a:schemeClr val="tx1">
                    <a:lumMod val="50000"/>
                  </a:schemeClr>
                </a:solidFill>
              </a:rPr>
              <a:t>Guest’name</a:t>
            </a:r>
            <a:r>
              <a:rPr lang="en-US" dirty="0">
                <a:solidFill>
                  <a:schemeClr val="tx1">
                    <a:lumMod val="50000"/>
                  </a:schemeClr>
                </a:solidFill>
              </a:rPr>
              <a:t>: </a:t>
            </a:r>
            <a:r>
              <a:rPr lang="en-US" dirty="0" err="1">
                <a:solidFill>
                  <a:schemeClr val="tx1">
                    <a:lumMod val="50000"/>
                  </a:schemeClr>
                </a:solidFill>
              </a:rPr>
              <a:t>Tiến</a:t>
            </a:r>
            <a:endParaRPr lang="en-US" dirty="0">
              <a:solidFill>
                <a:schemeClr val="tx1">
                  <a:lumMod val="50000"/>
                </a:schemeClr>
              </a:solidFill>
            </a:endParaRPr>
          </a:p>
          <a:p>
            <a:r>
              <a:rPr lang="en-US" dirty="0">
                <a:solidFill>
                  <a:schemeClr val="tx1">
                    <a:lumMod val="50000"/>
                  </a:schemeClr>
                </a:solidFill>
              </a:rPr>
              <a:t>Note: </a:t>
            </a:r>
            <a:r>
              <a:rPr lang="en-US" dirty="0" err="1">
                <a:solidFill>
                  <a:schemeClr val="tx1">
                    <a:lumMod val="50000"/>
                  </a:schemeClr>
                </a:solidFill>
              </a:rPr>
              <a:t>đến</a:t>
            </a:r>
            <a:r>
              <a:rPr lang="en-US" dirty="0">
                <a:solidFill>
                  <a:schemeClr val="tx1">
                    <a:lumMod val="50000"/>
                  </a:schemeClr>
                </a:solidFill>
              </a:rPr>
              <a:t> </a:t>
            </a:r>
            <a:r>
              <a:rPr lang="en-US" dirty="0" err="1">
                <a:solidFill>
                  <a:schemeClr val="tx1">
                    <a:lumMod val="50000"/>
                  </a:schemeClr>
                </a:solidFill>
              </a:rPr>
              <a:t>giao</a:t>
            </a:r>
            <a:r>
              <a:rPr lang="en-US" dirty="0">
                <a:solidFill>
                  <a:schemeClr val="tx1">
                    <a:lumMod val="50000"/>
                  </a:schemeClr>
                </a:solidFill>
              </a:rPr>
              <a:t> hang</a:t>
            </a:r>
          </a:p>
          <a:p>
            <a:r>
              <a:rPr lang="en-US" dirty="0">
                <a:solidFill>
                  <a:schemeClr val="tx1">
                    <a:lumMod val="50000"/>
                  </a:schemeClr>
                </a:solidFill>
              </a:rPr>
              <a:t>Gender: female</a:t>
            </a:r>
          </a:p>
          <a:p>
            <a:r>
              <a:rPr lang="en-US" dirty="0">
                <a:solidFill>
                  <a:schemeClr val="tx1">
                    <a:lumMod val="50000"/>
                  </a:schemeClr>
                </a:solidFill>
              </a:rPr>
              <a:t>……</a:t>
            </a:r>
          </a:p>
        </p:txBody>
      </p:sp>
      <p:sp>
        <p:nvSpPr>
          <p:cNvPr id="15" name="Arrow: Right 13">
            <a:extLst>
              <a:ext uri="{FF2B5EF4-FFF2-40B4-BE49-F238E27FC236}">
                <a16:creationId xmlns:a16="http://schemas.microsoft.com/office/drawing/2014/main" id="{330DB48D-24AD-7145-4A7B-30458D16DB5E}"/>
              </a:ext>
            </a:extLst>
          </p:cNvPr>
          <p:cNvSpPr/>
          <p:nvPr/>
        </p:nvSpPr>
        <p:spPr>
          <a:xfrm rot="2933287">
            <a:off x="568167" y="2486526"/>
            <a:ext cx="1420285"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1">
            <a:extLst>
              <a:ext uri="{FF2B5EF4-FFF2-40B4-BE49-F238E27FC236}">
                <a16:creationId xmlns:a16="http://schemas.microsoft.com/office/drawing/2014/main" id="{DB376910-CEBD-3D2D-689C-22614897B61B}"/>
              </a:ext>
            </a:extLst>
          </p:cNvPr>
          <p:cNvSpPr/>
          <p:nvPr/>
        </p:nvSpPr>
        <p:spPr>
          <a:xfrm>
            <a:off x="538832" y="1519986"/>
            <a:ext cx="504521" cy="6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PK</a:t>
            </a:r>
            <a:endParaRPr lang="en-US" dirty="0">
              <a:solidFill>
                <a:schemeClr val="tx1">
                  <a:lumMod val="50000"/>
                </a:schemeClr>
              </a:solidFill>
            </a:endParaRPr>
          </a:p>
        </p:txBody>
      </p:sp>
      <p:sp>
        <p:nvSpPr>
          <p:cNvPr id="17" name="Rectangle: Rounded Corners 11">
            <a:extLst>
              <a:ext uri="{FF2B5EF4-FFF2-40B4-BE49-F238E27FC236}">
                <a16:creationId xmlns:a16="http://schemas.microsoft.com/office/drawing/2014/main" id="{A4F8F845-E46A-2B85-1123-2AE70D1A0939}"/>
              </a:ext>
            </a:extLst>
          </p:cNvPr>
          <p:cNvSpPr/>
          <p:nvPr/>
        </p:nvSpPr>
        <p:spPr>
          <a:xfrm>
            <a:off x="1043353" y="3173877"/>
            <a:ext cx="1757249" cy="6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DS: </a:t>
            </a:r>
            <a:r>
              <a:rPr lang="en-US" b="1" dirty="0" err="1">
                <a:solidFill>
                  <a:schemeClr val="tx1">
                    <a:lumMod val="50000"/>
                  </a:schemeClr>
                </a:solidFill>
              </a:rPr>
              <a:t>Epk</a:t>
            </a:r>
            <a:r>
              <a:rPr lang="en-US" b="1" dirty="0">
                <a:solidFill>
                  <a:schemeClr val="tx1">
                    <a:lumMod val="50000"/>
                  </a:schemeClr>
                </a:solidFill>
              </a:rPr>
              <a:t>(H(SI),PK)</a:t>
            </a:r>
            <a:endParaRPr lang="en-US" dirty="0">
              <a:solidFill>
                <a:schemeClr val="tx1">
                  <a:lumMod val="50000"/>
                </a:schemeClr>
              </a:solidFill>
            </a:endParaRPr>
          </a:p>
        </p:txBody>
      </p:sp>
      <p:sp>
        <p:nvSpPr>
          <p:cNvPr id="18" name="Arrow: Right 13">
            <a:extLst>
              <a:ext uri="{FF2B5EF4-FFF2-40B4-BE49-F238E27FC236}">
                <a16:creationId xmlns:a16="http://schemas.microsoft.com/office/drawing/2014/main" id="{49BA7E51-9653-5EFC-9AB7-FB7B2CB72321}"/>
              </a:ext>
            </a:extLst>
          </p:cNvPr>
          <p:cNvSpPr/>
          <p:nvPr/>
        </p:nvSpPr>
        <p:spPr>
          <a:xfrm rot="8295369">
            <a:off x="1771574" y="2725800"/>
            <a:ext cx="766647"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1">
            <a:extLst>
              <a:ext uri="{FF2B5EF4-FFF2-40B4-BE49-F238E27FC236}">
                <a16:creationId xmlns:a16="http://schemas.microsoft.com/office/drawing/2014/main" id="{CF3AD0DE-B5BF-3727-733F-FC96E0D0F636}"/>
              </a:ext>
            </a:extLst>
          </p:cNvPr>
          <p:cNvSpPr/>
          <p:nvPr/>
        </p:nvSpPr>
        <p:spPr>
          <a:xfrm>
            <a:off x="4644490" y="2776263"/>
            <a:ext cx="1451510" cy="7100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DS               SI</a:t>
            </a:r>
          </a:p>
        </p:txBody>
      </p:sp>
      <p:sp>
        <p:nvSpPr>
          <p:cNvPr id="20" name="Arrow: Right 13">
            <a:extLst>
              <a:ext uri="{FF2B5EF4-FFF2-40B4-BE49-F238E27FC236}">
                <a16:creationId xmlns:a16="http://schemas.microsoft.com/office/drawing/2014/main" id="{554431DC-770F-E835-F8F9-0547CCF9DAA6}"/>
              </a:ext>
            </a:extLst>
          </p:cNvPr>
          <p:cNvSpPr/>
          <p:nvPr/>
        </p:nvSpPr>
        <p:spPr>
          <a:xfrm rot="2169663">
            <a:off x="3959573" y="2706535"/>
            <a:ext cx="766647"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Right 13">
            <a:extLst>
              <a:ext uri="{FF2B5EF4-FFF2-40B4-BE49-F238E27FC236}">
                <a16:creationId xmlns:a16="http://schemas.microsoft.com/office/drawing/2014/main" id="{053A3E27-4C3A-EC5D-FA37-0C5863AB117B}"/>
              </a:ext>
            </a:extLst>
          </p:cNvPr>
          <p:cNvSpPr/>
          <p:nvPr/>
        </p:nvSpPr>
        <p:spPr>
          <a:xfrm>
            <a:off x="2809760" y="3173877"/>
            <a:ext cx="1834730"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4940DC56-A5B3-B88B-8A30-528391EE46D1}"/>
              </a:ext>
            </a:extLst>
          </p:cNvPr>
          <p:cNvPicPr>
            <a:picLocks noChangeAspect="1"/>
          </p:cNvPicPr>
          <p:nvPr/>
        </p:nvPicPr>
        <p:blipFill>
          <a:blip r:embed="rId3"/>
          <a:stretch>
            <a:fillRect/>
          </a:stretch>
        </p:blipFill>
        <p:spPr>
          <a:xfrm>
            <a:off x="4896892" y="4248073"/>
            <a:ext cx="968057" cy="920186"/>
          </a:xfrm>
          <a:prstGeom prst="rect">
            <a:avLst/>
          </a:prstGeom>
        </p:spPr>
      </p:pic>
      <p:sp>
        <p:nvSpPr>
          <p:cNvPr id="23" name="Arrow: Right 13">
            <a:extLst>
              <a:ext uri="{FF2B5EF4-FFF2-40B4-BE49-F238E27FC236}">
                <a16:creationId xmlns:a16="http://schemas.microsoft.com/office/drawing/2014/main" id="{892D33A1-CFD9-B028-94E1-44606ADBA99D}"/>
              </a:ext>
            </a:extLst>
          </p:cNvPr>
          <p:cNvSpPr/>
          <p:nvPr/>
        </p:nvSpPr>
        <p:spPr>
          <a:xfrm rot="5400000">
            <a:off x="4940663" y="3704743"/>
            <a:ext cx="756058"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54A29F4D-5AE9-F772-3A5C-35C667CAA0EE}"/>
              </a:ext>
            </a:extLst>
          </p:cNvPr>
          <p:cNvSpPr txBox="1"/>
          <p:nvPr/>
        </p:nvSpPr>
        <p:spPr>
          <a:xfrm>
            <a:off x="5471470" y="3710413"/>
            <a:ext cx="1249060" cy="307777"/>
          </a:xfrm>
          <a:prstGeom prst="rect">
            <a:avLst/>
          </a:prstGeom>
          <a:noFill/>
        </p:spPr>
        <p:txBody>
          <a:bodyPr wrap="none" rtlCol="0">
            <a:spAutoFit/>
          </a:bodyPr>
          <a:lstStyle/>
          <a:p>
            <a:r>
              <a:rPr lang="en-VN" dirty="0">
                <a:solidFill>
                  <a:srgbClr val="FF0000"/>
                </a:solidFill>
              </a:rPr>
              <a:t>Tạo QR code</a:t>
            </a:r>
          </a:p>
        </p:txBody>
      </p:sp>
      <p:pic>
        <p:nvPicPr>
          <p:cNvPr id="25" name="Picture 24">
            <a:extLst>
              <a:ext uri="{FF2B5EF4-FFF2-40B4-BE49-F238E27FC236}">
                <a16:creationId xmlns:a16="http://schemas.microsoft.com/office/drawing/2014/main" id="{5A056CEE-1A04-3E1E-B554-F70C42DC605F}"/>
              </a:ext>
            </a:extLst>
          </p:cNvPr>
          <p:cNvPicPr>
            <a:picLocks noChangeAspect="1"/>
          </p:cNvPicPr>
          <p:nvPr/>
        </p:nvPicPr>
        <p:blipFill>
          <a:blip r:embed="rId4"/>
          <a:stretch>
            <a:fillRect/>
          </a:stretch>
        </p:blipFill>
        <p:spPr>
          <a:xfrm>
            <a:off x="7105909" y="1158766"/>
            <a:ext cx="4747355" cy="3784710"/>
          </a:xfrm>
          <a:prstGeom prst="rect">
            <a:avLst/>
          </a:prstGeom>
        </p:spPr>
      </p:pic>
    </p:spTree>
    <p:extLst>
      <p:ext uri="{BB962C8B-B14F-4D97-AF65-F5344CB8AC3E}">
        <p14:creationId xmlns:p14="http://schemas.microsoft.com/office/powerpoint/2010/main" val="309257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3" grpId="0" animBg="1"/>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3" name="Title 2">
            <a:extLst>
              <a:ext uri="{FF2B5EF4-FFF2-40B4-BE49-F238E27FC236}">
                <a16:creationId xmlns:a16="http://schemas.microsoft.com/office/drawing/2014/main" id="{6B98D120-FB35-A044-355D-B1342BC7CE2A}"/>
              </a:ext>
            </a:extLst>
          </p:cNvPr>
          <p:cNvSpPr>
            <a:spLocks noGrp="1"/>
          </p:cNvSpPr>
          <p:nvPr>
            <p:ph type="title"/>
          </p:nvPr>
        </p:nvSpPr>
        <p:spPr/>
        <p:txBody>
          <a:bodyPr/>
          <a:lstStyle/>
          <a:p>
            <a:r>
              <a:rPr lang="en-VN" dirty="0"/>
              <a:t>Giải thuật xác thực QR Code</a:t>
            </a:r>
          </a:p>
        </p:txBody>
      </p:sp>
      <p:pic>
        <p:nvPicPr>
          <p:cNvPr id="5" name="Picture 4">
            <a:extLst>
              <a:ext uri="{FF2B5EF4-FFF2-40B4-BE49-F238E27FC236}">
                <a16:creationId xmlns:a16="http://schemas.microsoft.com/office/drawing/2014/main" id="{76CCE458-B97C-B78A-C29C-ED714FF32D1A}"/>
              </a:ext>
            </a:extLst>
          </p:cNvPr>
          <p:cNvPicPr>
            <a:picLocks noChangeAspect="1"/>
          </p:cNvPicPr>
          <p:nvPr/>
        </p:nvPicPr>
        <p:blipFill>
          <a:blip r:embed="rId3"/>
          <a:stretch>
            <a:fillRect/>
          </a:stretch>
        </p:blipFill>
        <p:spPr>
          <a:xfrm>
            <a:off x="228759" y="1109618"/>
            <a:ext cx="968057" cy="920186"/>
          </a:xfrm>
          <a:prstGeom prst="rect">
            <a:avLst/>
          </a:prstGeom>
        </p:spPr>
      </p:pic>
      <p:sp>
        <p:nvSpPr>
          <p:cNvPr id="6" name="Rectangle: Rounded Corners 11">
            <a:extLst>
              <a:ext uri="{FF2B5EF4-FFF2-40B4-BE49-F238E27FC236}">
                <a16:creationId xmlns:a16="http://schemas.microsoft.com/office/drawing/2014/main" id="{5972F835-D800-7417-9B79-FA1B5ABA8719}"/>
              </a:ext>
            </a:extLst>
          </p:cNvPr>
          <p:cNvSpPr/>
          <p:nvPr/>
        </p:nvSpPr>
        <p:spPr>
          <a:xfrm>
            <a:off x="2074089" y="1145673"/>
            <a:ext cx="1451510" cy="7100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SI               DS</a:t>
            </a:r>
          </a:p>
        </p:txBody>
      </p:sp>
      <p:sp>
        <p:nvSpPr>
          <p:cNvPr id="7" name="Arrow: Right 13">
            <a:extLst>
              <a:ext uri="{FF2B5EF4-FFF2-40B4-BE49-F238E27FC236}">
                <a16:creationId xmlns:a16="http://schemas.microsoft.com/office/drawing/2014/main" id="{DCBF8960-FBF1-E23E-8E69-E45C427AC5C9}"/>
              </a:ext>
            </a:extLst>
          </p:cNvPr>
          <p:cNvSpPr/>
          <p:nvPr/>
        </p:nvSpPr>
        <p:spPr>
          <a:xfrm>
            <a:off x="1196816" y="1341119"/>
            <a:ext cx="877273"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11">
            <a:extLst>
              <a:ext uri="{FF2B5EF4-FFF2-40B4-BE49-F238E27FC236}">
                <a16:creationId xmlns:a16="http://schemas.microsoft.com/office/drawing/2014/main" id="{35FAD883-F19A-5A5C-C973-333CCFCA9288}"/>
              </a:ext>
            </a:extLst>
          </p:cNvPr>
          <p:cNvSpPr/>
          <p:nvPr/>
        </p:nvSpPr>
        <p:spPr>
          <a:xfrm>
            <a:off x="2899160" y="1922883"/>
            <a:ext cx="626439" cy="7100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QK</a:t>
            </a:r>
          </a:p>
        </p:txBody>
      </p:sp>
      <p:sp>
        <p:nvSpPr>
          <p:cNvPr id="9" name="Rectangle: Rounded Corners 11">
            <a:extLst>
              <a:ext uri="{FF2B5EF4-FFF2-40B4-BE49-F238E27FC236}">
                <a16:creationId xmlns:a16="http://schemas.microsoft.com/office/drawing/2014/main" id="{FFCBF033-F2D9-65C8-BEE7-F2156EBCE410}"/>
              </a:ext>
            </a:extLst>
          </p:cNvPr>
          <p:cNvSpPr/>
          <p:nvPr/>
        </p:nvSpPr>
        <p:spPr>
          <a:xfrm>
            <a:off x="4131502" y="1341119"/>
            <a:ext cx="2409520" cy="9367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err="1">
                <a:solidFill>
                  <a:schemeClr val="tx1">
                    <a:lumMod val="50000"/>
                  </a:schemeClr>
                </a:solidFill>
              </a:rPr>
              <a:t>DecValue</a:t>
            </a:r>
            <a:r>
              <a:rPr lang="en-US" b="1" dirty="0">
                <a:solidFill>
                  <a:schemeClr val="tx1">
                    <a:lumMod val="50000"/>
                  </a:schemeClr>
                </a:solidFill>
              </a:rPr>
              <a:t>: </a:t>
            </a:r>
            <a:r>
              <a:rPr lang="en-US" b="1" dirty="0" err="1">
                <a:solidFill>
                  <a:schemeClr val="tx1">
                    <a:lumMod val="50000"/>
                  </a:schemeClr>
                </a:solidFill>
              </a:rPr>
              <a:t>Dqk</a:t>
            </a:r>
            <a:r>
              <a:rPr lang="en-US" b="1" dirty="0">
                <a:solidFill>
                  <a:schemeClr val="tx1">
                    <a:lumMod val="50000"/>
                  </a:schemeClr>
                </a:solidFill>
              </a:rPr>
              <a:t>(DS, QK)</a:t>
            </a:r>
          </a:p>
        </p:txBody>
      </p:sp>
      <p:sp>
        <p:nvSpPr>
          <p:cNvPr id="10" name="Rectangle: Rounded Corners 11">
            <a:extLst>
              <a:ext uri="{FF2B5EF4-FFF2-40B4-BE49-F238E27FC236}">
                <a16:creationId xmlns:a16="http://schemas.microsoft.com/office/drawing/2014/main" id="{89780860-419E-64C8-12C2-A35ED1DAD2B3}"/>
              </a:ext>
            </a:extLst>
          </p:cNvPr>
          <p:cNvSpPr/>
          <p:nvPr/>
        </p:nvSpPr>
        <p:spPr>
          <a:xfrm>
            <a:off x="2004047" y="3050087"/>
            <a:ext cx="1591594" cy="7100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err="1">
                <a:solidFill>
                  <a:schemeClr val="tx1">
                    <a:lumMod val="50000"/>
                  </a:schemeClr>
                </a:solidFill>
              </a:rPr>
              <a:t>EncValue:H</a:t>
            </a:r>
            <a:r>
              <a:rPr lang="en-US" b="1" dirty="0">
                <a:solidFill>
                  <a:schemeClr val="tx1">
                    <a:lumMod val="50000"/>
                  </a:schemeClr>
                </a:solidFill>
              </a:rPr>
              <a:t>(SI)</a:t>
            </a:r>
          </a:p>
        </p:txBody>
      </p:sp>
      <p:sp>
        <p:nvSpPr>
          <p:cNvPr id="11" name="Arrow: Right 13">
            <a:extLst>
              <a:ext uri="{FF2B5EF4-FFF2-40B4-BE49-F238E27FC236}">
                <a16:creationId xmlns:a16="http://schemas.microsoft.com/office/drawing/2014/main" id="{3524C629-0EFC-7BC6-147A-8188C5CDB1A0}"/>
              </a:ext>
            </a:extLst>
          </p:cNvPr>
          <p:cNvSpPr/>
          <p:nvPr/>
        </p:nvSpPr>
        <p:spPr>
          <a:xfrm>
            <a:off x="3525599" y="1437592"/>
            <a:ext cx="605903"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3">
            <a:extLst>
              <a:ext uri="{FF2B5EF4-FFF2-40B4-BE49-F238E27FC236}">
                <a16:creationId xmlns:a16="http://schemas.microsoft.com/office/drawing/2014/main" id="{F662B987-F39B-BEC0-D4D2-3CADCB565451}"/>
              </a:ext>
            </a:extLst>
          </p:cNvPr>
          <p:cNvSpPr/>
          <p:nvPr/>
        </p:nvSpPr>
        <p:spPr>
          <a:xfrm>
            <a:off x="3525599" y="1953759"/>
            <a:ext cx="605903"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Right 13">
            <a:extLst>
              <a:ext uri="{FF2B5EF4-FFF2-40B4-BE49-F238E27FC236}">
                <a16:creationId xmlns:a16="http://schemas.microsoft.com/office/drawing/2014/main" id="{E1DE3A61-A44D-04B7-B2B2-38393FAFB5EE}"/>
              </a:ext>
            </a:extLst>
          </p:cNvPr>
          <p:cNvSpPr/>
          <p:nvPr/>
        </p:nvSpPr>
        <p:spPr>
          <a:xfrm rot="5400000">
            <a:off x="1794366" y="2300059"/>
            <a:ext cx="1180943"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iamond 26">
            <a:extLst>
              <a:ext uri="{FF2B5EF4-FFF2-40B4-BE49-F238E27FC236}">
                <a16:creationId xmlns:a16="http://schemas.microsoft.com/office/drawing/2014/main" id="{13F2FA78-FD92-03EA-BD0A-5B935A3EAED0}"/>
              </a:ext>
            </a:extLst>
          </p:cNvPr>
          <p:cNvSpPr/>
          <p:nvPr/>
        </p:nvSpPr>
        <p:spPr>
          <a:xfrm>
            <a:off x="4709160" y="2852694"/>
            <a:ext cx="2057400" cy="136593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b="1" dirty="0">
                <a:solidFill>
                  <a:srgbClr val="002060"/>
                </a:solidFill>
              </a:rPr>
              <a:t>DEcValue = EncValue</a:t>
            </a:r>
          </a:p>
        </p:txBody>
      </p:sp>
      <p:sp>
        <p:nvSpPr>
          <p:cNvPr id="28" name="Arrow: Right 13">
            <a:extLst>
              <a:ext uri="{FF2B5EF4-FFF2-40B4-BE49-F238E27FC236}">
                <a16:creationId xmlns:a16="http://schemas.microsoft.com/office/drawing/2014/main" id="{0A32ABF2-DE0D-D861-1896-639851D1A85A}"/>
              </a:ext>
            </a:extLst>
          </p:cNvPr>
          <p:cNvSpPr/>
          <p:nvPr/>
        </p:nvSpPr>
        <p:spPr>
          <a:xfrm rot="5400000">
            <a:off x="4087550" y="2703315"/>
            <a:ext cx="1180943"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Arrow: Right 13">
            <a:extLst>
              <a:ext uri="{FF2B5EF4-FFF2-40B4-BE49-F238E27FC236}">
                <a16:creationId xmlns:a16="http://schemas.microsoft.com/office/drawing/2014/main" id="{79F7C325-DFAF-D3F8-872F-C509A2B68A8E}"/>
              </a:ext>
            </a:extLst>
          </p:cNvPr>
          <p:cNvSpPr/>
          <p:nvPr/>
        </p:nvSpPr>
        <p:spPr>
          <a:xfrm>
            <a:off x="3603456" y="3405092"/>
            <a:ext cx="1105704"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11">
            <a:extLst>
              <a:ext uri="{FF2B5EF4-FFF2-40B4-BE49-F238E27FC236}">
                <a16:creationId xmlns:a16="http://schemas.microsoft.com/office/drawing/2014/main" id="{D375942C-65BB-020A-85A8-C99D361D6698}"/>
              </a:ext>
            </a:extLst>
          </p:cNvPr>
          <p:cNvSpPr/>
          <p:nvPr/>
        </p:nvSpPr>
        <p:spPr>
          <a:xfrm>
            <a:off x="6707181" y="2513753"/>
            <a:ext cx="1105704" cy="504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err="1">
                <a:solidFill>
                  <a:schemeClr val="tx1">
                    <a:lumMod val="50000"/>
                  </a:schemeClr>
                </a:solidFill>
              </a:rPr>
              <a:t>Qr</a:t>
            </a:r>
            <a:r>
              <a:rPr lang="en-US" b="1" dirty="0">
                <a:solidFill>
                  <a:schemeClr val="tx1">
                    <a:lumMod val="50000"/>
                  </a:schemeClr>
                </a:solidFill>
              </a:rPr>
              <a:t> </a:t>
            </a:r>
            <a:r>
              <a:rPr lang="en-US" b="1" dirty="0" err="1">
                <a:solidFill>
                  <a:schemeClr val="tx1">
                    <a:lumMod val="50000"/>
                  </a:schemeClr>
                </a:solidFill>
              </a:rPr>
              <a:t>hợp</a:t>
            </a:r>
            <a:r>
              <a:rPr lang="en-US" b="1" dirty="0">
                <a:solidFill>
                  <a:schemeClr val="tx1">
                    <a:lumMod val="50000"/>
                  </a:schemeClr>
                </a:solidFill>
              </a:rPr>
              <a:t> </a:t>
            </a:r>
            <a:r>
              <a:rPr lang="en-US" b="1" dirty="0" err="1">
                <a:solidFill>
                  <a:schemeClr val="tx1">
                    <a:lumMod val="50000"/>
                  </a:schemeClr>
                </a:solidFill>
              </a:rPr>
              <a:t>lệ</a:t>
            </a:r>
            <a:endParaRPr lang="en-US" b="1" dirty="0">
              <a:solidFill>
                <a:schemeClr val="tx1">
                  <a:lumMod val="50000"/>
                </a:schemeClr>
              </a:solidFill>
            </a:endParaRPr>
          </a:p>
        </p:txBody>
      </p:sp>
      <p:sp>
        <p:nvSpPr>
          <p:cNvPr id="31" name="Rectangle: Rounded Corners 11">
            <a:extLst>
              <a:ext uri="{FF2B5EF4-FFF2-40B4-BE49-F238E27FC236}">
                <a16:creationId xmlns:a16="http://schemas.microsoft.com/office/drawing/2014/main" id="{9E1D758A-90B3-620F-BB86-0D6618B28608}"/>
              </a:ext>
            </a:extLst>
          </p:cNvPr>
          <p:cNvSpPr/>
          <p:nvPr/>
        </p:nvSpPr>
        <p:spPr>
          <a:xfrm>
            <a:off x="6253875" y="4097690"/>
            <a:ext cx="1711254" cy="504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err="1">
                <a:solidFill>
                  <a:schemeClr val="tx1">
                    <a:lumMod val="50000"/>
                  </a:schemeClr>
                </a:solidFill>
              </a:rPr>
              <a:t>Qr</a:t>
            </a:r>
            <a:r>
              <a:rPr lang="en-US" b="1" dirty="0">
                <a:solidFill>
                  <a:schemeClr val="tx1">
                    <a:lumMod val="50000"/>
                  </a:schemeClr>
                </a:solidFill>
              </a:rPr>
              <a:t> </a:t>
            </a:r>
            <a:r>
              <a:rPr lang="en-US" b="1" dirty="0" err="1">
                <a:solidFill>
                  <a:schemeClr val="tx1">
                    <a:lumMod val="50000"/>
                  </a:schemeClr>
                </a:solidFill>
              </a:rPr>
              <a:t>không</a:t>
            </a:r>
            <a:r>
              <a:rPr lang="en-US" b="1" dirty="0">
                <a:solidFill>
                  <a:schemeClr val="tx1">
                    <a:lumMod val="50000"/>
                  </a:schemeClr>
                </a:solidFill>
              </a:rPr>
              <a:t> </a:t>
            </a:r>
            <a:r>
              <a:rPr lang="en-US" b="1" dirty="0" err="1">
                <a:solidFill>
                  <a:schemeClr val="tx1">
                    <a:lumMod val="50000"/>
                  </a:schemeClr>
                </a:solidFill>
              </a:rPr>
              <a:t>hợp</a:t>
            </a:r>
            <a:r>
              <a:rPr lang="en-US" b="1" dirty="0">
                <a:solidFill>
                  <a:schemeClr val="tx1">
                    <a:lumMod val="50000"/>
                  </a:schemeClr>
                </a:solidFill>
              </a:rPr>
              <a:t> </a:t>
            </a:r>
            <a:r>
              <a:rPr lang="en-US" b="1" dirty="0" err="1">
                <a:solidFill>
                  <a:schemeClr val="tx1">
                    <a:lumMod val="50000"/>
                  </a:schemeClr>
                </a:solidFill>
              </a:rPr>
              <a:t>lệ</a:t>
            </a:r>
            <a:endParaRPr lang="en-US" b="1" dirty="0">
              <a:solidFill>
                <a:schemeClr val="tx1">
                  <a:lumMod val="50000"/>
                </a:schemeClr>
              </a:solidFill>
            </a:endParaRPr>
          </a:p>
        </p:txBody>
      </p:sp>
      <p:sp>
        <p:nvSpPr>
          <p:cNvPr id="32" name="Arrow: Right 13">
            <a:extLst>
              <a:ext uri="{FF2B5EF4-FFF2-40B4-BE49-F238E27FC236}">
                <a16:creationId xmlns:a16="http://schemas.microsoft.com/office/drawing/2014/main" id="{DE44EB2C-EFC1-0FA4-DF77-B937DE125C77}"/>
              </a:ext>
            </a:extLst>
          </p:cNvPr>
          <p:cNvSpPr/>
          <p:nvPr/>
        </p:nvSpPr>
        <p:spPr>
          <a:xfrm>
            <a:off x="5760402" y="4131621"/>
            <a:ext cx="493473"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Arrow: Right 13">
            <a:extLst>
              <a:ext uri="{FF2B5EF4-FFF2-40B4-BE49-F238E27FC236}">
                <a16:creationId xmlns:a16="http://schemas.microsoft.com/office/drawing/2014/main" id="{95D9F554-D70C-9779-C838-5DECB17348F7}"/>
              </a:ext>
            </a:extLst>
          </p:cNvPr>
          <p:cNvSpPr/>
          <p:nvPr/>
        </p:nvSpPr>
        <p:spPr>
          <a:xfrm>
            <a:off x="5760402" y="2620579"/>
            <a:ext cx="946779" cy="3191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783F18F-633A-7135-4961-D9F23EFAC59E}"/>
              </a:ext>
            </a:extLst>
          </p:cNvPr>
          <p:cNvSpPr txBox="1"/>
          <p:nvPr/>
        </p:nvSpPr>
        <p:spPr>
          <a:xfrm>
            <a:off x="5909240" y="2428859"/>
            <a:ext cx="572593" cy="307777"/>
          </a:xfrm>
          <a:prstGeom prst="rect">
            <a:avLst/>
          </a:prstGeom>
          <a:noFill/>
        </p:spPr>
        <p:txBody>
          <a:bodyPr wrap="none" rtlCol="0">
            <a:spAutoFit/>
          </a:bodyPr>
          <a:lstStyle/>
          <a:p>
            <a:r>
              <a:rPr lang="en-VN" b="1" dirty="0">
                <a:solidFill>
                  <a:srgbClr val="FF0000"/>
                </a:solidFill>
              </a:rPr>
              <a:t>True</a:t>
            </a:r>
          </a:p>
        </p:txBody>
      </p:sp>
      <p:sp>
        <p:nvSpPr>
          <p:cNvPr id="35" name="TextBox 34">
            <a:extLst>
              <a:ext uri="{FF2B5EF4-FFF2-40B4-BE49-F238E27FC236}">
                <a16:creationId xmlns:a16="http://schemas.microsoft.com/office/drawing/2014/main" id="{93D6E11A-667B-D777-8239-787E9C9A7C98}"/>
              </a:ext>
            </a:extLst>
          </p:cNvPr>
          <p:cNvSpPr txBox="1"/>
          <p:nvPr/>
        </p:nvSpPr>
        <p:spPr>
          <a:xfrm>
            <a:off x="5588479" y="4538832"/>
            <a:ext cx="641522" cy="307777"/>
          </a:xfrm>
          <a:prstGeom prst="rect">
            <a:avLst/>
          </a:prstGeom>
          <a:noFill/>
        </p:spPr>
        <p:txBody>
          <a:bodyPr wrap="none" rtlCol="0">
            <a:spAutoFit/>
          </a:bodyPr>
          <a:lstStyle/>
          <a:p>
            <a:r>
              <a:rPr lang="en-VN" b="1" dirty="0">
                <a:solidFill>
                  <a:srgbClr val="FF0000"/>
                </a:solidFill>
              </a:rPr>
              <a:t>False</a:t>
            </a:r>
          </a:p>
        </p:txBody>
      </p:sp>
      <p:pic>
        <p:nvPicPr>
          <p:cNvPr id="36" name="Picture 35">
            <a:extLst>
              <a:ext uri="{FF2B5EF4-FFF2-40B4-BE49-F238E27FC236}">
                <a16:creationId xmlns:a16="http://schemas.microsoft.com/office/drawing/2014/main" id="{B80A08E3-64AF-901F-BC0C-AA4E7151BCA1}"/>
              </a:ext>
            </a:extLst>
          </p:cNvPr>
          <p:cNvPicPr>
            <a:picLocks noChangeAspect="1"/>
          </p:cNvPicPr>
          <p:nvPr/>
        </p:nvPicPr>
        <p:blipFill>
          <a:blip r:embed="rId4"/>
          <a:stretch>
            <a:fillRect/>
          </a:stretch>
        </p:blipFill>
        <p:spPr>
          <a:xfrm>
            <a:off x="7989003" y="1232875"/>
            <a:ext cx="4098222" cy="3613734"/>
          </a:xfrm>
          <a:prstGeom prst="rect">
            <a:avLst/>
          </a:prstGeom>
        </p:spPr>
      </p:pic>
    </p:spTree>
    <p:extLst>
      <p:ext uri="{BB962C8B-B14F-4D97-AF65-F5344CB8AC3E}">
        <p14:creationId xmlns:p14="http://schemas.microsoft.com/office/powerpoint/2010/main" val="176488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438d2839a_1_13"/>
          <p:cNvSpPr/>
          <p:nvPr/>
        </p:nvSpPr>
        <p:spPr>
          <a:xfrm>
            <a:off x="4776549" y="925400"/>
            <a:ext cx="2638800" cy="2559000"/>
          </a:xfrm>
          <a:prstGeom prst="ellipse">
            <a:avLst/>
          </a:prstGeom>
          <a:solidFill>
            <a:srgbClr val="E86C5E"/>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1D9CD"/>
              </a:highlight>
              <a:latin typeface="Arial"/>
              <a:ea typeface="Arial"/>
              <a:cs typeface="Arial"/>
              <a:sym typeface="Arial"/>
            </a:endParaRPr>
          </a:p>
        </p:txBody>
      </p:sp>
      <p:sp>
        <p:nvSpPr>
          <p:cNvPr id="240" name="Google Shape;240;g14438d2839a_1_13"/>
          <p:cNvSpPr txBox="1"/>
          <p:nvPr/>
        </p:nvSpPr>
        <p:spPr>
          <a:xfrm>
            <a:off x="3591400" y="3633275"/>
            <a:ext cx="5009100" cy="121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Quicksand"/>
                <a:ea typeface="Quicksand"/>
                <a:cs typeface="Quicksand"/>
                <a:sym typeface="Quicksand"/>
              </a:rPr>
              <a:t>Kết luận và hướng phát triển</a:t>
            </a:r>
            <a:endParaRPr sz="4000" b="1" i="0" u="none" strike="noStrike" cap="none">
              <a:solidFill>
                <a:schemeClr val="dk1"/>
              </a:solidFill>
              <a:latin typeface="Quicksand"/>
              <a:ea typeface="Quicksand"/>
              <a:cs typeface="Quicksand"/>
              <a:sym typeface="Quicksand"/>
            </a:endParaRPr>
          </a:p>
        </p:txBody>
      </p:sp>
      <p:sp>
        <p:nvSpPr>
          <p:cNvPr id="241" name="Google Shape;241;g14438d2839a_1_13"/>
          <p:cNvSpPr txBox="1"/>
          <p:nvPr/>
        </p:nvSpPr>
        <p:spPr>
          <a:xfrm>
            <a:off x="4498942" y="1598654"/>
            <a:ext cx="3194100" cy="121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0"/>
              <a:buFont typeface="Arial"/>
              <a:buNone/>
            </a:pPr>
            <a:r>
              <a:rPr lang="en-US" sz="9000" b="1" i="0" u="none" strike="noStrike" cap="none">
                <a:solidFill>
                  <a:srgbClr val="FFFFFF"/>
                </a:solidFill>
                <a:latin typeface="Quicksand"/>
                <a:ea typeface="Quicksand"/>
                <a:cs typeface="Quicksand"/>
                <a:sym typeface="Quicksand"/>
              </a:rPr>
              <a:t>05</a:t>
            </a:r>
            <a:endParaRPr sz="9000" b="1" i="0" u="none" strike="noStrike" cap="none">
              <a:solidFill>
                <a:srgbClr val="FFFFFF"/>
              </a:solidFill>
              <a:latin typeface="Quicksand"/>
              <a:ea typeface="Quicksand"/>
              <a:cs typeface="Quicksand"/>
              <a:sym typeface="Quicksand"/>
            </a:endParaRPr>
          </a:p>
        </p:txBody>
      </p:sp>
      <p:grpSp>
        <p:nvGrpSpPr>
          <p:cNvPr id="242" name="Google Shape;242;g14438d2839a_1_13"/>
          <p:cNvGrpSpPr/>
          <p:nvPr/>
        </p:nvGrpSpPr>
        <p:grpSpPr>
          <a:xfrm>
            <a:off x="4521536" y="5418939"/>
            <a:ext cx="2790617" cy="528307"/>
            <a:chOff x="6822350" y="4172650"/>
            <a:chExt cx="1878824" cy="366778"/>
          </a:xfrm>
        </p:grpSpPr>
        <p:sp>
          <p:nvSpPr>
            <p:cNvPr id="243" name="Google Shape;243;g14438d2839a_1_13"/>
            <p:cNvSpPr/>
            <p:nvPr/>
          </p:nvSpPr>
          <p:spPr>
            <a:xfrm>
              <a:off x="6822350" y="4172650"/>
              <a:ext cx="1878824" cy="366778"/>
            </a:xfrm>
            <a:custGeom>
              <a:avLst/>
              <a:gdLst/>
              <a:ahLst/>
              <a:cxnLst/>
              <a:rect l="l" t="t" r="r" b="b"/>
              <a:pathLst>
                <a:path w="46871" h="9150" extrusionOk="0">
                  <a:moveTo>
                    <a:pt x="4560" y="1"/>
                  </a:moveTo>
                  <a:cubicBezTo>
                    <a:pt x="2068" y="1"/>
                    <a:pt x="1" y="2037"/>
                    <a:pt x="1" y="4560"/>
                  </a:cubicBezTo>
                  <a:lnTo>
                    <a:pt x="1" y="4590"/>
                  </a:lnTo>
                  <a:cubicBezTo>
                    <a:pt x="1" y="7083"/>
                    <a:pt x="2068" y="9150"/>
                    <a:pt x="4560" y="9150"/>
                  </a:cubicBezTo>
                  <a:lnTo>
                    <a:pt x="42311" y="9150"/>
                  </a:lnTo>
                  <a:cubicBezTo>
                    <a:pt x="44804" y="9150"/>
                    <a:pt x="46871" y="7083"/>
                    <a:pt x="46871" y="4590"/>
                  </a:cubicBezTo>
                  <a:lnTo>
                    <a:pt x="46871" y="4560"/>
                  </a:lnTo>
                  <a:cubicBezTo>
                    <a:pt x="46871" y="2037"/>
                    <a:pt x="44804" y="1"/>
                    <a:pt x="42311" y="1"/>
                  </a:cubicBezTo>
                  <a:close/>
                </a:path>
              </a:pathLst>
            </a:custGeom>
            <a:solidFill>
              <a:srgbClr val="51294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14438d2839a_1_13"/>
            <p:cNvSpPr/>
            <p:nvPr/>
          </p:nvSpPr>
          <p:spPr>
            <a:xfrm>
              <a:off x="7008783" y="4236024"/>
              <a:ext cx="244919" cy="223394"/>
            </a:xfrm>
            <a:custGeom>
              <a:avLst/>
              <a:gdLst/>
              <a:ahLst/>
              <a:cxnLst/>
              <a:rect l="l" t="t" r="r" b="b"/>
              <a:pathLst>
                <a:path w="6110" h="5573" extrusionOk="0">
                  <a:moveTo>
                    <a:pt x="3055" y="0"/>
                  </a:moveTo>
                  <a:cubicBezTo>
                    <a:pt x="2895" y="0"/>
                    <a:pt x="2736" y="91"/>
                    <a:pt x="2675" y="274"/>
                  </a:cubicBezTo>
                  <a:lnTo>
                    <a:pt x="2280" y="1581"/>
                  </a:lnTo>
                  <a:cubicBezTo>
                    <a:pt x="2219" y="1733"/>
                    <a:pt x="2067" y="1824"/>
                    <a:pt x="1915" y="1824"/>
                  </a:cubicBezTo>
                  <a:lnTo>
                    <a:pt x="547" y="1824"/>
                  </a:lnTo>
                  <a:cubicBezTo>
                    <a:pt x="152" y="1824"/>
                    <a:pt x="0" y="2310"/>
                    <a:pt x="304" y="2523"/>
                  </a:cubicBezTo>
                  <a:lnTo>
                    <a:pt x="1398" y="3344"/>
                  </a:lnTo>
                  <a:cubicBezTo>
                    <a:pt x="1550" y="3435"/>
                    <a:pt x="1611" y="3617"/>
                    <a:pt x="1550" y="3769"/>
                  </a:cubicBezTo>
                  <a:lnTo>
                    <a:pt x="1125" y="5046"/>
                  </a:lnTo>
                  <a:cubicBezTo>
                    <a:pt x="1031" y="5327"/>
                    <a:pt x="1263" y="5572"/>
                    <a:pt x="1513" y="5572"/>
                  </a:cubicBezTo>
                  <a:cubicBezTo>
                    <a:pt x="1587" y="5572"/>
                    <a:pt x="1663" y="5551"/>
                    <a:pt x="1733" y="5502"/>
                  </a:cubicBezTo>
                  <a:lnTo>
                    <a:pt x="2827" y="4681"/>
                  </a:lnTo>
                  <a:cubicBezTo>
                    <a:pt x="2888" y="4636"/>
                    <a:pt x="2964" y="4613"/>
                    <a:pt x="3044" y="4613"/>
                  </a:cubicBezTo>
                  <a:cubicBezTo>
                    <a:pt x="3123" y="4613"/>
                    <a:pt x="3207" y="4636"/>
                    <a:pt x="3283" y="4681"/>
                  </a:cubicBezTo>
                  <a:lnTo>
                    <a:pt x="4377" y="5502"/>
                  </a:lnTo>
                  <a:cubicBezTo>
                    <a:pt x="4447" y="5551"/>
                    <a:pt x="4523" y="5572"/>
                    <a:pt x="4597" y="5572"/>
                  </a:cubicBezTo>
                  <a:cubicBezTo>
                    <a:pt x="4847" y="5572"/>
                    <a:pt x="5079" y="5327"/>
                    <a:pt x="4985" y="5046"/>
                  </a:cubicBezTo>
                  <a:lnTo>
                    <a:pt x="4560" y="3769"/>
                  </a:lnTo>
                  <a:cubicBezTo>
                    <a:pt x="4499" y="3617"/>
                    <a:pt x="4560" y="3435"/>
                    <a:pt x="4711" y="3344"/>
                  </a:cubicBezTo>
                  <a:lnTo>
                    <a:pt x="5806" y="2523"/>
                  </a:lnTo>
                  <a:cubicBezTo>
                    <a:pt x="6110" y="2310"/>
                    <a:pt x="5958" y="1824"/>
                    <a:pt x="5563" y="1824"/>
                  </a:cubicBezTo>
                  <a:lnTo>
                    <a:pt x="4195" y="1824"/>
                  </a:lnTo>
                  <a:cubicBezTo>
                    <a:pt x="4043" y="1824"/>
                    <a:pt x="3891" y="1733"/>
                    <a:pt x="3830" y="1581"/>
                  </a:cubicBezTo>
                  <a:lnTo>
                    <a:pt x="3435" y="274"/>
                  </a:lnTo>
                  <a:cubicBezTo>
                    <a:pt x="3374" y="91"/>
                    <a:pt x="3214" y="0"/>
                    <a:pt x="3055" y="0"/>
                  </a:cubicBezTo>
                  <a:close/>
                </a:path>
              </a:pathLst>
            </a:custGeom>
            <a:solidFill>
              <a:srgbClr val="F8BC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14438d2839a_1_13"/>
            <p:cNvSpPr/>
            <p:nvPr/>
          </p:nvSpPr>
          <p:spPr>
            <a:xfrm>
              <a:off x="7324328" y="4236024"/>
              <a:ext cx="243717" cy="223394"/>
            </a:xfrm>
            <a:custGeom>
              <a:avLst/>
              <a:gdLst/>
              <a:ahLst/>
              <a:cxnLst/>
              <a:rect l="l" t="t" r="r" b="b"/>
              <a:pathLst>
                <a:path w="6080" h="5573" extrusionOk="0">
                  <a:moveTo>
                    <a:pt x="3040" y="0"/>
                  </a:moveTo>
                  <a:cubicBezTo>
                    <a:pt x="2888" y="0"/>
                    <a:pt x="2736" y="91"/>
                    <a:pt x="2675" y="274"/>
                  </a:cubicBezTo>
                  <a:lnTo>
                    <a:pt x="2250" y="1581"/>
                  </a:lnTo>
                  <a:cubicBezTo>
                    <a:pt x="2220" y="1733"/>
                    <a:pt x="2068" y="1824"/>
                    <a:pt x="1885" y="1824"/>
                  </a:cubicBezTo>
                  <a:lnTo>
                    <a:pt x="517" y="1824"/>
                  </a:lnTo>
                  <a:cubicBezTo>
                    <a:pt x="153" y="1824"/>
                    <a:pt x="1" y="2310"/>
                    <a:pt x="305" y="2523"/>
                  </a:cubicBezTo>
                  <a:lnTo>
                    <a:pt x="1399" y="3344"/>
                  </a:lnTo>
                  <a:cubicBezTo>
                    <a:pt x="1551" y="3435"/>
                    <a:pt x="1581" y="3617"/>
                    <a:pt x="1551" y="3769"/>
                  </a:cubicBezTo>
                  <a:lnTo>
                    <a:pt x="1125" y="5046"/>
                  </a:lnTo>
                  <a:cubicBezTo>
                    <a:pt x="1032" y="5327"/>
                    <a:pt x="1263" y="5572"/>
                    <a:pt x="1513" y="5572"/>
                  </a:cubicBezTo>
                  <a:cubicBezTo>
                    <a:pt x="1588" y="5572"/>
                    <a:pt x="1664" y="5551"/>
                    <a:pt x="1733" y="5502"/>
                  </a:cubicBezTo>
                  <a:lnTo>
                    <a:pt x="2827" y="4681"/>
                  </a:lnTo>
                  <a:cubicBezTo>
                    <a:pt x="2888" y="4636"/>
                    <a:pt x="2964" y="4613"/>
                    <a:pt x="3044" y="4613"/>
                  </a:cubicBezTo>
                  <a:cubicBezTo>
                    <a:pt x="3124" y="4613"/>
                    <a:pt x="3207" y="4636"/>
                    <a:pt x="3283" y="4681"/>
                  </a:cubicBezTo>
                  <a:lnTo>
                    <a:pt x="4378" y="5502"/>
                  </a:lnTo>
                  <a:cubicBezTo>
                    <a:pt x="4447" y="5551"/>
                    <a:pt x="4522" y="5572"/>
                    <a:pt x="4594" y="5572"/>
                  </a:cubicBezTo>
                  <a:cubicBezTo>
                    <a:pt x="4835" y="5572"/>
                    <a:pt x="5049" y="5327"/>
                    <a:pt x="4955" y="5046"/>
                  </a:cubicBezTo>
                  <a:lnTo>
                    <a:pt x="4560" y="3769"/>
                  </a:lnTo>
                  <a:cubicBezTo>
                    <a:pt x="4499" y="3617"/>
                    <a:pt x="4560" y="3435"/>
                    <a:pt x="4682" y="3344"/>
                  </a:cubicBezTo>
                  <a:lnTo>
                    <a:pt x="5776" y="2523"/>
                  </a:lnTo>
                  <a:cubicBezTo>
                    <a:pt x="6080" y="2310"/>
                    <a:pt x="5928" y="1824"/>
                    <a:pt x="5563" y="1824"/>
                  </a:cubicBezTo>
                  <a:lnTo>
                    <a:pt x="4195" y="1824"/>
                  </a:lnTo>
                  <a:cubicBezTo>
                    <a:pt x="4043" y="1824"/>
                    <a:pt x="3891" y="1733"/>
                    <a:pt x="3830" y="1581"/>
                  </a:cubicBezTo>
                  <a:lnTo>
                    <a:pt x="3405" y="274"/>
                  </a:lnTo>
                  <a:cubicBezTo>
                    <a:pt x="3344" y="91"/>
                    <a:pt x="3192" y="0"/>
                    <a:pt x="3040" y="0"/>
                  </a:cubicBezTo>
                  <a:close/>
                </a:path>
              </a:pathLst>
            </a:custGeom>
            <a:solidFill>
              <a:srgbClr val="F8BC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14438d2839a_1_13"/>
            <p:cNvSpPr/>
            <p:nvPr/>
          </p:nvSpPr>
          <p:spPr>
            <a:xfrm>
              <a:off x="7639913" y="4236024"/>
              <a:ext cx="243717" cy="223394"/>
            </a:xfrm>
            <a:custGeom>
              <a:avLst/>
              <a:gdLst/>
              <a:ahLst/>
              <a:cxnLst/>
              <a:rect l="l" t="t" r="r" b="b"/>
              <a:pathLst>
                <a:path w="6080" h="5573" extrusionOk="0">
                  <a:moveTo>
                    <a:pt x="3040" y="0"/>
                  </a:moveTo>
                  <a:cubicBezTo>
                    <a:pt x="2888" y="0"/>
                    <a:pt x="2736" y="91"/>
                    <a:pt x="2675" y="274"/>
                  </a:cubicBezTo>
                  <a:lnTo>
                    <a:pt x="2249" y="1581"/>
                  </a:lnTo>
                  <a:cubicBezTo>
                    <a:pt x="2189" y="1733"/>
                    <a:pt x="2037" y="1824"/>
                    <a:pt x="1885" y="1824"/>
                  </a:cubicBezTo>
                  <a:lnTo>
                    <a:pt x="517" y="1824"/>
                  </a:lnTo>
                  <a:cubicBezTo>
                    <a:pt x="152" y="1824"/>
                    <a:pt x="0" y="2310"/>
                    <a:pt x="304" y="2523"/>
                  </a:cubicBezTo>
                  <a:lnTo>
                    <a:pt x="1398" y="3344"/>
                  </a:lnTo>
                  <a:cubicBezTo>
                    <a:pt x="1520" y="3435"/>
                    <a:pt x="1581" y="3617"/>
                    <a:pt x="1520" y="3769"/>
                  </a:cubicBezTo>
                  <a:lnTo>
                    <a:pt x="1125" y="5046"/>
                  </a:lnTo>
                  <a:cubicBezTo>
                    <a:pt x="1031" y="5327"/>
                    <a:pt x="1244" y="5572"/>
                    <a:pt x="1486" y="5572"/>
                  </a:cubicBezTo>
                  <a:cubicBezTo>
                    <a:pt x="1558" y="5572"/>
                    <a:pt x="1633" y="5551"/>
                    <a:pt x="1702" y="5502"/>
                  </a:cubicBezTo>
                  <a:lnTo>
                    <a:pt x="2797" y="4681"/>
                  </a:lnTo>
                  <a:cubicBezTo>
                    <a:pt x="2873" y="4636"/>
                    <a:pt x="2956" y="4613"/>
                    <a:pt x="3036" y="4613"/>
                  </a:cubicBezTo>
                  <a:cubicBezTo>
                    <a:pt x="3116" y="4613"/>
                    <a:pt x="3192" y="4636"/>
                    <a:pt x="3252" y="4681"/>
                  </a:cubicBezTo>
                  <a:lnTo>
                    <a:pt x="4377" y="5502"/>
                  </a:lnTo>
                  <a:cubicBezTo>
                    <a:pt x="4447" y="5551"/>
                    <a:pt x="4521" y="5572"/>
                    <a:pt x="4593" y="5572"/>
                  </a:cubicBezTo>
                  <a:cubicBezTo>
                    <a:pt x="4835" y="5572"/>
                    <a:pt x="5048" y="5327"/>
                    <a:pt x="4955" y="5046"/>
                  </a:cubicBezTo>
                  <a:lnTo>
                    <a:pt x="4529" y="3769"/>
                  </a:lnTo>
                  <a:cubicBezTo>
                    <a:pt x="4499" y="3617"/>
                    <a:pt x="4559" y="3435"/>
                    <a:pt x="4681" y="3344"/>
                  </a:cubicBezTo>
                  <a:lnTo>
                    <a:pt x="5775" y="2523"/>
                  </a:lnTo>
                  <a:cubicBezTo>
                    <a:pt x="6079" y="2310"/>
                    <a:pt x="5927" y="1824"/>
                    <a:pt x="5563" y="1824"/>
                  </a:cubicBezTo>
                  <a:lnTo>
                    <a:pt x="4195" y="1824"/>
                  </a:lnTo>
                  <a:cubicBezTo>
                    <a:pt x="4012" y="1824"/>
                    <a:pt x="3891" y="1733"/>
                    <a:pt x="3830" y="1581"/>
                  </a:cubicBezTo>
                  <a:lnTo>
                    <a:pt x="3404" y="274"/>
                  </a:lnTo>
                  <a:cubicBezTo>
                    <a:pt x="3344" y="91"/>
                    <a:pt x="3192" y="0"/>
                    <a:pt x="3040" y="0"/>
                  </a:cubicBezTo>
                  <a:close/>
                </a:path>
              </a:pathLst>
            </a:custGeom>
            <a:solidFill>
              <a:srgbClr val="F8BC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g14438d2839a_1_13"/>
            <p:cNvSpPr/>
            <p:nvPr/>
          </p:nvSpPr>
          <p:spPr>
            <a:xfrm>
              <a:off x="7954256" y="4236024"/>
              <a:ext cx="244919" cy="223394"/>
            </a:xfrm>
            <a:custGeom>
              <a:avLst/>
              <a:gdLst/>
              <a:ahLst/>
              <a:cxnLst/>
              <a:rect l="l" t="t" r="r" b="b"/>
              <a:pathLst>
                <a:path w="6110" h="5573" extrusionOk="0">
                  <a:moveTo>
                    <a:pt x="3059" y="0"/>
                  </a:moveTo>
                  <a:cubicBezTo>
                    <a:pt x="2903" y="0"/>
                    <a:pt x="2751" y="91"/>
                    <a:pt x="2705" y="274"/>
                  </a:cubicBezTo>
                  <a:lnTo>
                    <a:pt x="2280" y="1581"/>
                  </a:lnTo>
                  <a:cubicBezTo>
                    <a:pt x="2219" y="1733"/>
                    <a:pt x="2067" y="1824"/>
                    <a:pt x="1915" y="1824"/>
                  </a:cubicBezTo>
                  <a:lnTo>
                    <a:pt x="547" y="1824"/>
                  </a:lnTo>
                  <a:cubicBezTo>
                    <a:pt x="183" y="1824"/>
                    <a:pt x="0" y="2310"/>
                    <a:pt x="304" y="2523"/>
                  </a:cubicBezTo>
                  <a:lnTo>
                    <a:pt x="1429" y="3344"/>
                  </a:lnTo>
                  <a:cubicBezTo>
                    <a:pt x="1550" y="3435"/>
                    <a:pt x="1611" y="3617"/>
                    <a:pt x="1550" y="3769"/>
                  </a:cubicBezTo>
                  <a:lnTo>
                    <a:pt x="1125" y="5046"/>
                  </a:lnTo>
                  <a:cubicBezTo>
                    <a:pt x="1055" y="5327"/>
                    <a:pt x="1273" y="5572"/>
                    <a:pt x="1517" y="5572"/>
                  </a:cubicBezTo>
                  <a:cubicBezTo>
                    <a:pt x="1589" y="5572"/>
                    <a:pt x="1663" y="5551"/>
                    <a:pt x="1733" y="5502"/>
                  </a:cubicBezTo>
                  <a:lnTo>
                    <a:pt x="2827" y="4681"/>
                  </a:lnTo>
                  <a:cubicBezTo>
                    <a:pt x="2903" y="4636"/>
                    <a:pt x="2987" y="4613"/>
                    <a:pt x="3066" y="4613"/>
                  </a:cubicBezTo>
                  <a:cubicBezTo>
                    <a:pt x="3146" y="4613"/>
                    <a:pt x="3222" y="4636"/>
                    <a:pt x="3283" y="4681"/>
                  </a:cubicBezTo>
                  <a:lnTo>
                    <a:pt x="4377" y="5502"/>
                  </a:lnTo>
                  <a:cubicBezTo>
                    <a:pt x="4447" y="5551"/>
                    <a:pt x="4523" y="5572"/>
                    <a:pt x="4597" y="5572"/>
                  </a:cubicBezTo>
                  <a:cubicBezTo>
                    <a:pt x="4847" y="5572"/>
                    <a:pt x="5079" y="5327"/>
                    <a:pt x="4985" y="5046"/>
                  </a:cubicBezTo>
                  <a:lnTo>
                    <a:pt x="4560" y="3769"/>
                  </a:lnTo>
                  <a:cubicBezTo>
                    <a:pt x="4499" y="3617"/>
                    <a:pt x="4560" y="3435"/>
                    <a:pt x="4712" y="3344"/>
                  </a:cubicBezTo>
                  <a:lnTo>
                    <a:pt x="5806" y="2523"/>
                  </a:lnTo>
                  <a:cubicBezTo>
                    <a:pt x="6110" y="2310"/>
                    <a:pt x="5958" y="1824"/>
                    <a:pt x="5563" y="1824"/>
                  </a:cubicBezTo>
                  <a:lnTo>
                    <a:pt x="4225" y="1824"/>
                  </a:lnTo>
                  <a:cubicBezTo>
                    <a:pt x="4043" y="1824"/>
                    <a:pt x="3891" y="1733"/>
                    <a:pt x="3830" y="1581"/>
                  </a:cubicBezTo>
                  <a:lnTo>
                    <a:pt x="3435" y="274"/>
                  </a:lnTo>
                  <a:cubicBezTo>
                    <a:pt x="3374" y="91"/>
                    <a:pt x="3215" y="0"/>
                    <a:pt x="3059" y="0"/>
                  </a:cubicBezTo>
                  <a:close/>
                </a:path>
              </a:pathLst>
            </a:custGeom>
            <a:solidFill>
              <a:srgbClr val="F8BC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g14438d2839a_1_13"/>
            <p:cNvSpPr/>
            <p:nvPr/>
          </p:nvSpPr>
          <p:spPr>
            <a:xfrm>
              <a:off x="8269801" y="4236024"/>
              <a:ext cx="244959" cy="223394"/>
            </a:xfrm>
            <a:custGeom>
              <a:avLst/>
              <a:gdLst/>
              <a:ahLst/>
              <a:cxnLst/>
              <a:rect l="l" t="t" r="r" b="b"/>
              <a:pathLst>
                <a:path w="6111" h="5573" extrusionOk="0">
                  <a:moveTo>
                    <a:pt x="3052" y="0"/>
                  </a:moveTo>
                  <a:cubicBezTo>
                    <a:pt x="2896" y="0"/>
                    <a:pt x="2736" y="91"/>
                    <a:pt x="2676" y="274"/>
                  </a:cubicBezTo>
                  <a:lnTo>
                    <a:pt x="2280" y="1581"/>
                  </a:lnTo>
                  <a:cubicBezTo>
                    <a:pt x="2220" y="1733"/>
                    <a:pt x="2068" y="1824"/>
                    <a:pt x="1885" y="1824"/>
                  </a:cubicBezTo>
                  <a:lnTo>
                    <a:pt x="548" y="1824"/>
                  </a:lnTo>
                  <a:cubicBezTo>
                    <a:pt x="153" y="1824"/>
                    <a:pt x="1" y="2310"/>
                    <a:pt x="305" y="2523"/>
                  </a:cubicBezTo>
                  <a:lnTo>
                    <a:pt x="1399" y="3344"/>
                  </a:lnTo>
                  <a:cubicBezTo>
                    <a:pt x="1551" y="3435"/>
                    <a:pt x="1612" y="3617"/>
                    <a:pt x="1551" y="3769"/>
                  </a:cubicBezTo>
                  <a:lnTo>
                    <a:pt x="1125" y="5046"/>
                  </a:lnTo>
                  <a:cubicBezTo>
                    <a:pt x="1032" y="5327"/>
                    <a:pt x="1263" y="5572"/>
                    <a:pt x="1513" y="5572"/>
                  </a:cubicBezTo>
                  <a:cubicBezTo>
                    <a:pt x="1588" y="5572"/>
                    <a:pt x="1664" y="5551"/>
                    <a:pt x="1733" y="5502"/>
                  </a:cubicBezTo>
                  <a:lnTo>
                    <a:pt x="2828" y="4681"/>
                  </a:lnTo>
                  <a:cubicBezTo>
                    <a:pt x="2888" y="4636"/>
                    <a:pt x="2964" y="4613"/>
                    <a:pt x="3044" y="4613"/>
                  </a:cubicBezTo>
                  <a:cubicBezTo>
                    <a:pt x="3124" y="4613"/>
                    <a:pt x="3207" y="4636"/>
                    <a:pt x="3283" y="4681"/>
                  </a:cubicBezTo>
                  <a:lnTo>
                    <a:pt x="4378" y="5502"/>
                  </a:lnTo>
                  <a:cubicBezTo>
                    <a:pt x="4447" y="5551"/>
                    <a:pt x="4523" y="5572"/>
                    <a:pt x="4598" y="5572"/>
                  </a:cubicBezTo>
                  <a:cubicBezTo>
                    <a:pt x="4848" y="5572"/>
                    <a:pt x="5079" y="5327"/>
                    <a:pt x="4986" y="5046"/>
                  </a:cubicBezTo>
                  <a:lnTo>
                    <a:pt x="4560" y="3769"/>
                  </a:lnTo>
                  <a:cubicBezTo>
                    <a:pt x="4499" y="3617"/>
                    <a:pt x="4560" y="3435"/>
                    <a:pt x="4712" y="3344"/>
                  </a:cubicBezTo>
                  <a:lnTo>
                    <a:pt x="5806" y="2523"/>
                  </a:lnTo>
                  <a:cubicBezTo>
                    <a:pt x="6110" y="2310"/>
                    <a:pt x="5958" y="1824"/>
                    <a:pt x="5563" y="1824"/>
                  </a:cubicBezTo>
                  <a:lnTo>
                    <a:pt x="4195" y="1824"/>
                  </a:lnTo>
                  <a:cubicBezTo>
                    <a:pt x="4043" y="1824"/>
                    <a:pt x="3891" y="1733"/>
                    <a:pt x="3831" y="1581"/>
                  </a:cubicBezTo>
                  <a:lnTo>
                    <a:pt x="3405" y="274"/>
                  </a:lnTo>
                  <a:cubicBezTo>
                    <a:pt x="3359" y="91"/>
                    <a:pt x="3207" y="0"/>
                    <a:pt x="3052" y="0"/>
                  </a:cubicBezTo>
                  <a:close/>
                </a:path>
              </a:pathLst>
            </a:custGeom>
            <a:solidFill>
              <a:srgbClr val="F8BC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Google Shape;249;g14438d2839a_1_13"/>
          <p:cNvSpPr/>
          <p:nvPr/>
        </p:nvSpPr>
        <p:spPr>
          <a:xfrm>
            <a:off x="3332075" y="4994751"/>
            <a:ext cx="5695500" cy="1341600"/>
          </a:xfrm>
          <a:prstGeom prst="roundRect">
            <a:avLst>
              <a:gd name="adj" fmla="val 21761"/>
            </a:avLst>
          </a:prstGeom>
          <a:solidFill>
            <a:srgbClr val="80C5A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Comfortaa"/>
                <a:ea typeface="Comfortaa"/>
                <a:cs typeface="Comfortaa"/>
                <a:sym typeface="Comfortaa"/>
              </a:rPr>
              <a:t>Kết luận</a:t>
            </a:r>
            <a:endParaRPr sz="2300" b="1" i="0" u="none" strike="noStrike" cap="none">
              <a:solidFill>
                <a:schemeClr val="dk1"/>
              </a:solidFill>
              <a:latin typeface="Comfortaa"/>
              <a:ea typeface="Comfortaa"/>
              <a:cs typeface="Comfortaa"/>
              <a:sym typeface="Comfortaa"/>
            </a:endParaRPr>
          </a:p>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Comfortaa"/>
                <a:ea typeface="Comfortaa"/>
                <a:cs typeface="Comfortaa"/>
                <a:sym typeface="Comfortaa"/>
              </a:rPr>
              <a:t>Hướng phát triển</a:t>
            </a:r>
            <a:endParaRPr sz="2300" b="1" i="0" u="none" strike="noStrike" cap="none">
              <a:solidFill>
                <a:schemeClr val="dk1"/>
              </a:solidFill>
              <a:latin typeface="Comfortaa"/>
              <a:ea typeface="Comfortaa"/>
              <a:cs typeface="Comfortaa"/>
              <a:sym typeface="Comfortaa"/>
            </a:endParaRPr>
          </a:p>
        </p:txBody>
      </p:sp>
      <p:sp>
        <p:nvSpPr>
          <p:cNvPr id="250" name="Google Shape;250;g14438d2839a_1_13"/>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25f2e3cb055_0_78"/>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dirty="0" err="1">
                <a:latin typeface="Times New Roman"/>
                <a:ea typeface="Times New Roman"/>
                <a:cs typeface="Times New Roman"/>
                <a:sym typeface="Times New Roman"/>
              </a:rPr>
              <a:t>Kết</a:t>
            </a:r>
            <a:r>
              <a:rPr lang="en-US" sz="3100" dirty="0">
                <a:latin typeface="Times New Roman"/>
                <a:ea typeface="Times New Roman"/>
                <a:cs typeface="Times New Roman"/>
                <a:sym typeface="Times New Roman"/>
              </a:rPr>
              <a:t> </a:t>
            </a:r>
            <a:r>
              <a:rPr lang="en-US" sz="3100" dirty="0" err="1">
                <a:latin typeface="Times New Roman"/>
                <a:ea typeface="Times New Roman"/>
                <a:cs typeface="Times New Roman"/>
                <a:sym typeface="Times New Roman"/>
              </a:rPr>
              <a:t>luận</a:t>
            </a:r>
            <a:endParaRPr sz="3100" dirty="0">
              <a:latin typeface="Times New Roman"/>
              <a:ea typeface="Times New Roman"/>
              <a:cs typeface="Times New Roman"/>
              <a:sym typeface="Times New Roman"/>
            </a:endParaRPr>
          </a:p>
        </p:txBody>
      </p:sp>
      <p:sp>
        <p:nvSpPr>
          <p:cNvPr id="257" name="Google Shape;257;g25f2e3cb055_0_78"/>
          <p:cNvSpPr/>
          <p:nvPr/>
        </p:nvSpPr>
        <p:spPr>
          <a:xfrm>
            <a:off x="593900" y="968105"/>
            <a:ext cx="2665800" cy="15810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E86C5E"/>
              </a:solidFill>
              <a:latin typeface="Arial"/>
              <a:ea typeface="Arial"/>
              <a:cs typeface="Arial"/>
              <a:sym typeface="Arial"/>
            </a:endParaRPr>
          </a:p>
        </p:txBody>
      </p:sp>
      <p:sp>
        <p:nvSpPr>
          <p:cNvPr id="258" name="Google Shape;258;g25f2e3cb055_0_78"/>
          <p:cNvSpPr/>
          <p:nvPr/>
        </p:nvSpPr>
        <p:spPr>
          <a:xfrm>
            <a:off x="593900" y="2727896"/>
            <a:ext cx="2665800" cy="1581000"/>
          </a:xfrm>
          <a:prstGeom prst="roundRect">
            <a:avLst>
              <a:gd name="adj" fmla="val 21761"/>
            </a:avLst>
          </a:prstGeom>
          <a:solidFill>
            <a:srgbClr val="E86C5E"/>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E86C5E"/>
              </a:solidFill>
              <a:latin typeface="Arial"/>
              <a:ea typeface="Arial"/>
              <a:cs typeface="Arial"/>
              <a:sym typeface="Arial"/>
            </a:endParaRPr>
          </a:p>
        </p:txBody>
      </p:sp>
      <p:sp>
        <p:nvSpPr>
          <p:cNvPr id="259" name="Google Shape;259;g25f2e3cb055_0_78"/>
          <p:cNvSpPr/>
          <p:nvPr/>
        </p:nvSpPr>
        <p:spPr>
          <a:xfrm>
            <a:off x="593900" y="4586472"/>
            <a:ext cx="2665800" cy="1581000"/>
          </a:xfrm>
          <a:prstGeom prst="roundRect">
            <a:avLst>
              <a:gd name="adj" fmla="val 21761"/>
            </a:avLst>
          </a:prstGeom>
          <a:solidFill>
            <a:srgbClr val="80C5A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E86C5E"/>
              </a:solidFill>
              <a:latin typeface="Arial"/>
              <a:ea typeface="Arial"/>
              <a:cs typeface="Arial"/>
              <a:sym typeface="Arial"/>
            </a:endParaRPr>
          </a:p>
        </p:txBody>
      </p:sp>
      <p:sp>
        <p:nvSpPr>
          <p:cNvPr id="262" name="Google Shape;262;g25f2e3cb055_0_78"/>
          <p:cNvSpPr txBox="1"/>
          <p:nvPr/>
        </p:nvSpPr>
        <p:spPr>
          <a:xfrm>
            <a:off x="593900" y="1351475"/>
            <a:ext cx="2535300" cy="82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dirty="0" err="1">
                <a:solidFill>
                  <a:srgbClr val="512944"/>
                </a:solidFill>
                <a:latin typeface="Quicksand"/>
                <a:ea typeface="Quicksand"/>
                <a:cs typeface="Quicksand"/>
                <a:sym typeface="Quicksand"/>
              </a:rPr>
              <a:t>Thuận</a:t>
            </a:r>
            <a:r>
              <a:rPr lang="en-US" sz="2700" b="1" i="0" u="none" strike="noStrike" cap="none" dirty="0">
                <a:solidFill>
                  <a:srgbClr val="512944"/>
                </a:solidFill>
                <a:latin typeface="Quicksand"/>
                <a:ea typeface="Quicksand"/>
                <a:cs typeface="Quicksand"/>
                <a:sym typeface="Quicksand"/>
              </a:rPr>
              <a:t> </a:t>
            </a:r>
            <a:r>
              <a:rPr lang="en-US" sz="2700" b="1" i="0" u="none" strike="noStrike" cap="none" dirty="0" err="1">
                <a:solidFill>
                  <a:srgbClr val="512944"/>
                </a:solidFill>
                <a:latin typeface="Quicksand"/>
                <a:ea typeface="Quicksand"/>
                <a:cs typeface="Quicksand"/>
                <a:sym typeface="Quicksand"/>
              </a:rPr>
              <a:t>lợi</a:t>
            </a:r>
            <a:r>
              <a:rPr lang="en-US" sz="2700" b="1" i="0" u="none" strike="noStrike" cap="none" dirty="0">
                <a:solidFill>
                  <a:srgbClr val="512944"/>
                </a:solidFill>
                <a:latin typeface="Quicksand"/>
                <a:ea typeface="Quicksand"/>
                <a:cs typeface="Quicksand"/>
                <a:sym typeface="Quicksand"/>
              </a:rPr>
              <a:t> </a:t>
            </a:r>
            <a:endParaRPr sz="2700" b="1" i="0" u="none" strike="noStrike" cap="none" dirty="0">
              <a:solidFill>
                <a:srgbClr val="512944"/>
              </a:solidFill>
              <a:latin typeface="Quicksand"/>
              <a:ea typeface="Quicksand"/>
              <a:cs typeface="Quicksand"/>
              <a:sym typeface="Quicksand"/>
            </a:endParaRPr>
          </a:p>
        </p:txBody>
      </p:sp>
      <p:sp>
        <p:nvSpPr>
          <p:cNvPr id="263" name="Google Shape;263;g25f2e3cb055_0_78"/>
          <p:cNvSpPr txBox="1"/>
          <p:nvPr/>
        </p:nvSpPr>
        <p:spPr>
          <a:xfrm>
            <a:off x="470608" y="3154401"/>
            <a:ext cx="2953031" cy="75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dirty="0">
                <a:solidFill>
                  <a:srgbClr val="512944"/>
                </a:solidFill>
                <a:latin typeface="Quicksand"/>
                <a:ea typeface="Quicksand"/>
                <a:cs typeface="Quicksand"/>
                <a:sym typeface="Quicksand"/>
              </a:rPr>
              <a:t>An </a:t>
            </a:r>
            <a:r>
              <a:rPr lang="en-US" sz="2700" b="1" i="0" u="none" strike="noStrike" cap="none" dirty="0" err="1">
                <a:solidFill>
                  <a:srgbClr val="512944"/>
                </a:solidFill>
                <a:latin typeface="Quicksand"/>
                <a:ea typeface="Quicksand"/>
                <a:cs typeface="Quicksand"/>
                <a:sym typeface="Quicksand"/>
              </a:rPr>
              <a:t>Toàn</a:t>
            </a:r>
            <a:endParaRPr sz="2700" b="1" i="0" u="none" strike="noStrike" cap="none" dirty="0">
              <a:solidFill>
                <a:srgbClr val="512944"/>
              </a:solidFill>
              <a:latin typeface="Quicksand"/>
              <a:ea typeface="Quicksand"/>
              <a:cs typeface="Quicksand"/>
              <a:sym typeface="Quicksand"/>
            </a:endParaRPr>
          </a:p>
        </p:txBody>
      </p:sp>
      <p:sp>
        <p:nvSpPr>
          <p:cNvPr id="265" name="Google Shape;265;g25f2e3cb055_0_78"/>
          <p:cNvSpPr txBox="1"/>
          <p:nvPr/>
        </p:nvSpPr>
        <p:spPr>
          <a:xfrm>
            <a:off x="593900" y="4841783"/>
            <a:ext cx="2535300" cy="1074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dirty="0" err="1">
                <a:solidFill>
                  <a:srgbClr val="512944"/>
                </a:solidFill>
                <a:latin typeface="Quicksand"/>
                <a:ea typeface="Quicksand"/>
                <a:cs typeface="Quicksand"/>
                <a:sym typeface="Quicksand"/>
              </a:rPr>
              <a:t>Văn</a:t>
            </a:r>
            <a:r>
              <a:rPr lang="en-US" sz="2700" b="1" i="0" u="none" strike="noStrike" cap="none" dirty="0">
                <a:solidFill>
                  <a:srgbClr val="512944"/>
                </a:solidFill>
                <a:latin typeface="Quicksand"/>
                <a:ea typeface="Quicksand"/>
                <a:cs typeface="Quicksand"/>
                <a:sym typeface="Quicksand"/>
              </a:rPr>
              <a:t> Minh</a:t>
            </a:r>
            <a:endParaRPr sz="2700" b="1" i="0" u="none" strike="noStrike" cap="none" dirty="0">
              <a:solidFill>
                <a:srgbClr val="512944"/>
              </a:solidFill>
              <a:latin typeface="Quicksand"/>
              <a:ea typeface="Quicksand"/>
              <a:cs typeface="Quicksand"/>
              <a:sym typeface="Quicksand"/>
            </a:endParaRPr>
          </a:p>
        </p:txBody>
      </p:sp>
      <p:sp>
        <p:nvSpPr>
          <p:cNvPr id="268" name="Google Shape;268;g25f2e3cb055_0_7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34</a:t>
            </a:fld>
            <a:endParaRPr/>
          </a:p>
        </p:txBody>
      </p:sp>
      <p:pic>
        <p:nvPicPr>
          <p:cNvPr id="2" name="Picture 1">
            <a:extLst>
              <a:ext uri="{FF2B5EF4-FFF2-40B4-BE49-F238E27FC236}">
                <a16:creationId xmlns:a16="http://schemas.microsoft.com/office/drawing/2014/main" id="{C539040D-30DB-C452-914F-5F67D4532CA9}"/>
              </a:ext>
            </a:extLst>
          </p:cNvPr>
          <p:cNvPicPr>
            <a:picLocks noChangeAspect="1"/>
          </p:cNvPicPr>
          <p:nvPr/>
        </p:nvPicPr>
        <p:blipFill>
          <a:blip r:embed="rId3"/>
          <a:stretch>
            <a:fillRect/>
          </a:stretch>
        </p:blipFill>
        <p:spPr>
          <a:xfrm>
            <a:off x="4190810" y="1024238"/>
            <a:ext cx="7407290" cy="4891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63"/>
                                        </p:tgtEl>
                                        <p:attrNameLst>
                                          <p:attrName>style.visibility</p:attrName>
                                        </p:attrNameLst>
                                      </p:cBhvr>
                                      <p:to>
                                        <p:strVal val="visible"/>
                                      </p:to>
                                    </p:set>
                                    <p:animEffect transition="in" filter="blinds(horizontal)">
                                      <p:cBhvr>
                                        <p:cTn id="13" dur="500"/>
                                        <p:tgtEl>
                                          <p:spTgt spid="26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8"/>
                                        </p:tgtEl>
                                        <p:attrNameLst>
                                          <p:attrName>style.visibility</p:attrName>
                                        </p:attrNameLst>
                                      </p:cBhvr>
                                      <p:to>
                                        <p:strVal val="visible"/>
                                      </p:to>
                                    </p:set>
                                    <p:animEffect transition="in" filter="blinds(horizontal)">
                                      <p:cBhvr>
                                        <p:cTn id="16" dur="500"/>
                                        <p:tgtEl>
                                          <p:spTgt spid="25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65"/>
                                        </p:tgtEl>
                                        <p:attrNameLst>
                                          <p:attrName>style.visibility</p:attrName>
                                        </p:attrNameLst>
                                      </p:cBhvr>
                                      <p:to>
                                        <p:strVal val="visible"/>
                                      </p:to>
                                    </p:set>
                                    <p:animEffect transition="in" filter="dissolve">
                                      <p:cBhvr>
                                        <p:cTn id="21" dur="500"/>
                                        <p:tgtEl>
                                          <p:spTgt spid="26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59"/>
                                        </p:tgtEl>
                                        <p:attrNameLst>
                                          <p:attrName>style.visibility</p:attrName>
                                        </p:attrNameLst>
                                      </p:cBhvr>
                                      <p:to>
                                        <p:strVal val="visible"/>
                                      </p:to>
                                    </p:set>
                                    <p:animEffect transition="in" filter="dissolve">
                                      <p:cBhvr>
                                        <p:cTn id="24"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p:bldP spid="258" grpId="0" animBg="1"/>
      <p:bldP spid="259" grpId="0" animBg="1"/>
      <p:bldP spid="262" grpId="0"/>
      <p:bldP spid="263" grpId="0"/>
      <p:bldP spid="26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4438d2839a_1_115"/>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3100">
                <a:latin typeface="Times New Roman"/>
                <a:ea typeface="Times New Roman"/>
                <a:cs typeface="Times New Roman"/>
                <a:sym typeface="Times New Roman"/>
              </a:rPr>
              <a:t>Hướng phát triển</a:t>
            </a:r>
            <a:endParaRPr sz="3100">
              <a:latin typeface="Times New Roman"/>
              <a:ea typeface="Times New Roman"/>
              <a:cs typeface="Times New Roman"/>
              <a:sym typeface="Times New Roman"/>
            </a:endParaRPr>
          </a:p>
        </p:txBody>
      </p:sp>
      <p:sp>
        <p:nvSpPr>
          <p:cNvPr id="274" name="Google Shape;274;g14438d2839a_1_115"/>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
        <p:nvSpPr>
          <p:cNvPr id="281" name="Google Shape;281;g14438d2839a_1_115"/>
          <p:cNvSpPr txBox="1"/>
          <p:nvPr/>
        </p:nvSpPr>
        <p:spPr>
          <a:xfrm>
            <a:off x="3673038" y="4100109"/>
            <a:ext cx="2416500" cy="99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1" i="0" u="none" strike="noStrike" cap="none" dirty="0">
              <a:solidFill>
                <a:schemeClr val="dk1"/>
              </a:solidFill>
              <a:latin typeface="Quicksand"/>
              <a:ea typeface="Quicksand"/>
              <a:cs typeface="Quicksand"/>
              <a:sym typeface="Quicksand"/>
            </a:endParaRPr>
          </a:p>
        </p:txBody>
      </p:sp>
      <p:sp>
        <p:nvSpPr>
          <p:cNvPr id="306" name="Google Shape;306;g14438d2839a_1_115"/>
          <p:cNvSpPr/>
          <p:nvPr/>
        </p:nvSpPr>
        <p:spPr>
          <a:xfrm>
            <a:off x="88918" y="1060136"/>
            <a:ext cx="6007082" cy="1910100"/>
          </a:xfrm>
          <a:prstGeom prst="roundRect">
            <a:avLst>
              <a:gd name="adj" fmla="val 21761"/>
            </a:avLst>
          </a:prstGeom>
          <a:solidFill>
            <a:srgbClr val="80C5A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Arial"/>
              <a:ea typeface="Arial"/>
              <a:cs typeface="Arial"/>
              <a:sym typeface="Arial"/>
            </a:endParaRPr>
          </a:p>
        </p:txBody>
      </p:sp>
      <p:sp>
        <p:nvSpPr>
          <p:cNvPr id="307" name="Google Shape;307;g14438d2839a_1_115"/>
          <p:cNvSpPr txBox="1"/>
          <p:nvPr/>
        </p:nvSpPr>
        <p:spPr>
          <a:xfrm>
            <a:off x="651418" y="1216247"/>
            <a:ext cx="5200650" cy="1516800"/>
          </a:xfrm>
          <a:prstGeom prst="rect">
            <a:avLst/>
          </a:prstGeom>
          <a:noFill/>
          <a:ln>
            <a:noFill/>
          </a:ln>
        </p:spPr>
        <p:txBody>
          <a:bodyPr spcFirstLastPara="1" wrap="square" lIns="91425" tIns="91425" rIns="91425" bIns="91425" anchor="ctr" anchorCtr="0">
            <a:noAutofit/>
          </a:bodyPr>
          <a:lstStyle/>
          <a:p>
            <a:r>
              <a:rPr lang="vi-VN" sz="2700" dirty="0">
                <a:solidFill>
                  <a:schemeClr val="tx1"/>
                </a:solidFill>
                <a:effectLst/>
                <a:latin typeface=""/>
                <a:cs typeface="Times New Roman" panose="02020603050405020304" pitchFamily="18" charset="0"/>
              </a:rPr>
              <a:t>Xây dựng ứng dụng riêng cho dân cư dùng trên điện thoại</a:t>
            </a:r>
          </a:p>
        </p:txBody>
      </p:sp>
      <p:pic>
        <p:nvPicPr>
          <p:cNvPr id="2" name="Picture 1">
            <a:extLst>
              <a:ext uri="{FF2B5EF4-FFF2-40B4-BE49-F238E27FC236}">
                <a16:creationId xmlns:a16="http://schemas.microsoft.com/office/drawing/2014/main" id="{C76BABD5-D2FD-FF63-4C63-D9F71894FB50}"/>
              </a:ext>
            </a:extLst>
          </p:cNvPr>
          <p:cNvPicPr>
            <a:picLocks noChangeAspect="1"/>
          </p:cNvPicPr>
          <p:nvPr/>
        </p:nvPicPr>
        <p:blipFill>
          <a:blip r:embed="rId3"/>
          <a:stretch>
            <a:fillRect/>
          </a:stretch>
        </p:blipFill>
        <p:spPr>
          <a:xfrm>
            <a:off x="6019345" y="1228362"/>
            <a:ext cx="6121400" cy="3759200"/>
          </a:xfrm>
          <a:prstGeom prst="rect">
            <a:avLst/>
          </a:prstGeom>
        </p:spPr>
      </p:pic>
      <p:sp>
        <p:nvSpPr>
          <p:cNvPr id="3" name="Google Shape;258;g25f2e3cb055_0_78">
            <a:extLst>
              <a:ext uri="{FF2B5EF4-FFF2-40B4-BE49-F238E27FC236}">
                <a16:creationId xmlns:a16="http://schemas.microsoft.com/office/drawing/2014/main" id="{70422A5F-32FC-D8F2-9BD5-8B33A7587491}"/>
              </a:ext>
            </a:extLst>
          </p:cNvPr>
          <p:cNvSpPr/>
          <p:nvPr/>
        </p:nvSpPr>
        <p:spPr>
          <a:xfrm>
            <a:off x="88917" y="3188398"/>
            <a:ext cx="5930427" cy="1967389"/>
          </a:xfrm>
          <a:prstGeom prst="roundRect">
            <a:avLst>
              <a:gd name="adj" fmla="val 21761"/>
            </a:avLst>
          </a:prstGeom>
          <a:solidFill>
            <a:srgbClr val="E86C5E"/>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buSzPts val="2700"/>
            </a:pPr>
            <a:r>
              <a:rPr lang="vi-VN" sz="2700" dirty="0">
                <a:solidFill>
                  <a:schemeClr val="tx1"/>
                </a:solidFill>
                <a:latin typeface=""/>
                <a:ea typeface="Quicksand"/>
                <a:cs typeface="Times New Roman" panose="02020603050405020304" pitchFamily="18" charset="0"/>
                <a:sym typeface="Quicksand"/>
              </a:rPr>
              <a:t>Chức năng chat để trao đổi thông tin giữa dân cư và ban quản lý</a:t>
            </a:r>
            <a:endParaRPr lang="vi-VN" sz="2700" dirty="0">
              <a:solidFill>
                <a:schemeClr val="tx1"/>
              </a:solidFill>
              <a:latin typeface=""/>
              <a:ea typeface="Quicksand"/>
              <a:cs typeface="Quicksand"/>
              <a:sym typeface="Quicksand"/>
            </a:endParaRPr>
          </a:p>
          <a:p>
            <a:pPr marL="0" marR="0" lvl="0" indent="0" algn="ctr" rtl="0">
              <a:lnSpc>
                <a:spcPct val="100000"/>
              </a:lnSpc>
              <a:spcBef>
                <a:spcPts val="0"/>
              </a:spcBef>
              <a:spcAft>
                <a:spcPts val="0"/>
              </a:spcAft>
              <a:buClr>
                <a:srgbClr val="000000"/>
              </a:buClr>
              <a:buSzPts val="2700"/>
              <a:buFont typeface="Arial"/>
              <a:buNone/>
            </a:pPr>
            <a:endParaRPr sz="2700" b="0" i="0" u="none" strike="noStrike" cap="none" dirty="0">
              <a:solidFill>
                <a:srgbClr val="E86C5E"/>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9"/>
          <p:cNvSpPr txBox="1"/>
          <p:nvPr/>
        </p:nvSpPr>
        <p:spPr>
          <a:xfrm>
            <a:off x="5790250" y="1041762"/>
            <a:ext cx="5422500" cy="27813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C00000"/>
              </a:buClr>
              <a:buSzPts val="6000"/>
              <a:buFont typeface="Lato"/>
              <a:buNone/>
            </a:pPr>
            <a:r>
              <a:rPr lang="en-US" sz="6000" b="1" i="0" u="none" strike="noStrike" cap="none">
                <a:solidFill>
                  <a:srgbClr val="C00000"/>
                </a:solidFill>
                <a:latin typeface="Times New Roman"/>
                <a:ea typeface="Times New Roman"/>
                <a:cs typeface="Times New Roman"/>
                <a:sym typeface="Times New Roman"/>
              </a:rPr>
              <a:t>Cảm ơn thầy cô và các bạn </a:t>
            </a:r>
            <a:endParaRPr sz="6000" b="1" i="0" u="none" strike="noStrike" cap="none">
              <a:solidFill>
                <a:srgbClr val="C00000"/>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rgbClr val="C00000"/>
              </a:buClr>
              <a:buSzPts val="6000"/>
              <a:buFont typeface="Lato"/>
              <a:buNone/>
            </a:pPr>
            <a:r>
              <a:rPr lang="en-US" sz="6000" b="1" i="0" u="none" strike="noStrike" cap="none">
                <a:solidFill>
                  <a:srgbClr val="C00000"/>
                </a:solidFill>
                <a:latin typeface="Times New Roman"/>
                <a:ea typeface="Times New Roman"/>
                <a:cs typeface="Times New Roman"/>
                <a:sym typeface="Times New Roman"/>
              </a:rPr>
              <a:t>đã lắng nghe !</a:t>
            </a:r>
            <a:endParaRPr sz="1400" b="0" i="0" u="none" strike="noStrike" cap="none">
              <a:solidFill>
                <a:srgbClr val="000000"/>
              </a:solidFill>
              <a:latin typeface="Times New Roman"/>
              <a:ea typeface="Times New Roman"/>
              <a:cs typeface="Times New Roman"/>
              <a:sym typeface="Times New Roman"/>
            </a:endParaRPr>
          </a:p>
        </p:txBody>
      </p:sp>
      <p:sp>
        <p:nvSpPr>
          <p:cNvPr id="324" name="Google Shape;324;p9"/>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
        <p:nvSpPr>
          <p:cNvPr id="325" name="Google Shape;325;p9"/>
          <p:cNvSpPr txBox="1"/>
          <p:nvPr/>
        </p:nvSpPr>
        <p:spPr>
          <a:xfrm>
            <a:off x="5875575" y="4041032"/>
            <a:ext cx="5422500" cy="1240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C00000"/>
              </a:buClr>
              <a:buSzPts val="6000"/>
              <a:buFont typeface="Lato"/>
              <a:buNone/>
            </a:pPr>
            <a:r>
              <a:rPr lang="en-US" sz="6000" b="1" i="0" u="none" strike="noStrike" cap="none">
                <a:solidFill>
                  <a:srgbClr val="C00000"/>
                </a:solidFill>
                <a:latin typeface="Times New Roman"/>
                <a:ea typeface="Times New Roman"/>
                <a:cs typeface="Times New Roman"/>
                <a:sym typeface="Times New Roman"/>
              </a:rPr>
              <a:t>Q&amp;A</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4438d2839a_1_7"/>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2800" b="1" dirty="0">
                <a:latin typeface="Times New Roman" panose="02020603050405020304" pitchFamily="18" charset="0"/>
                <a:cs typeface="Times New Roman" panose="02020603050405020304" pitchFamily="18" charset="0"/>
              </a:rPr>
              <a:t>RSA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 ?</a:t>
            </a:r>
            <a:endParaRPr sz="3100" dirty="0">
              <a:latin typeface="Times New Roman"/>
              <a:ea typeface="Times New Roman"/>
              <a:cs typeface="Times New Roman"/>
              <a:sym typeface="Times New Roman"/>
            </a:endParaRPr>
          </a:p>
        </p:txBody>
      </p:sp>
      <p:sp>
        <p:nvSpPr>
          <p:cNvPr id="232" name="Google Shape;232;g14438d2839a_1_7"/>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37</a:t>
            </a:fld>
            <a:endParaRPr/>
          </a:p>
        </p:txBody>
      </p:sp>
      <p:sp>
        <p:nvSpPr>
          <p:cNvPr id="2" name="Google Shape;194;g14438d28213_0_168">
            <a:extLst>
              <a:ext uri="{FF2B5EF4-FFF2-40B4-BE49-F238E27FC236}">
                <a16:creationId xmlns:a16="http://schemas.microsoft.com/office/drawing/2014/main" id="{53FC5471-00BC-DD85-0CEA-8F8FF6B6181A}"/>
              </a:ext>
            </a:extLst>
          </p:cNvPr>
          <p:cNvSpPr txBox="1"/>
          <p:nvPr/>
        </p:nvSpPr>
        <p:spPr>
          <a:xfrm>
            <a:off x="338736" y="1051441"/>
            <a:ext cx="11853264" cy="4339619"/>
          </a:xfrm>
          <a:prstGeom prst="rect">
            <a:avLst/>
          </a:prstGeom>
          <a:noFill/>
          <a:ln>
            <a:noFill/>
          </a:ln>
        </p:spPr>
        <p:txBody>
          <a:bodyPr spcFirstLastPara="1" wrap="square" lIns="91425" tIns="91425" rIns="91425" bIns="91425" anchor="t" anchorCtr="0">
            <a:spAutoFit/>
          </a:bodyPr>
          <a:lstStyle/>
          <a:p>
            <a:r>
              <a:rPr lang="vi-VN" sz="2700" dirty="0">
                <a:latin typeface=""/>
              </a:rPr>
              <a:t>Hệ mã hóa bất đối xứng (</a:t>
            </a:r>
            <a:r>
              <a:rPr lang="vi-VN" sz="2700" dirty="0">
                <a:latin typeface=""/>
                <a:hlinkClick r:id="rId3"/>
              </a:rPr>
              <a:t>asymmetric cryptography</a:t>
            </a:r>
            <a:r>
              <a:rPr lang="vi-VN" sz="2700" dirty="0">
                <a:latin typeface=""/>
              </a:rPr>
              <a:t>) hay còn gọi là hệ mã hóa public key là một hệ mã hóa sử dụng một cặp key để mã hóa và giải mã: public key (khóa công khai) dùng để mã hóa và private key (khóa bí mật) để giải mã.</a:t>
            </a:r>
          </a:p>
          <a:p>
            <a:endParaRPr lang="vi-VN" sz="2700" dirty="0">
              <a:latin typeface=""/>
            </a:endParaRPr>
          </a:p>
          <a:p>
            <a:r>
              <a:rPr lang="vi-VN" sz="2700" dirty="0">
                <a:latin typeface=""/>
              </a:rPr>
              <a:t>Trong hệ mã hóa này, bất cứ ai cũng có thể sử dụng public key đã mã hóa bản tin và gửi cho người nhận. Nhưng một điều hiển nhiên là người sở hữu private key sẽ giữ nó cho riêng mình, và do đó, chỉ anh ta mới có giải mã được mà thôi.</a:t>
            </a:r>
          </a:p>
          <a:p>
            <a:pPr marL="0" marR="0" lvl="0" indent="0" algn="l" rtl="0">
              <a:lnSpc>
                <a:spcPct val="100000"/>
              </a:lnSpc>
              <a:spcBef>
                <a:spcPts val="0"/>
              </a:spcBef>
              <a:spcAft>
                <a:spcPts val="0"/>
              </a:spcAft>
              <a:buClr>
                <a:srgbClr val="000000"/>
              </a:buClr>
              <a:buSzPts val="2000"/>
              <a:buFont typeface="Arial"/>
              <a:buNone/>
            </a:pPr>
            <a:endParaRPr sz="2700" b="1" i="0" u="none" strike="noStrike" cap="none" dirty="0">
              <a:solidFill>
                <a:schemeClr val="tx1"/>
              </a:solidFill>
              <a:latin typeface=""/>
              <a:ea typeface="Comfortaa"/>
              <a:cs typeface="Comfortaa"/>
              <a:sym typeface="Comfortaa"/>
            </a:endParaRPr>
          </a:p>
        </p:txBody>
      </p:sp>
    </p:spTree>
    <p:extLst>
      <p:ext uri="{BB962C8B-B14F-4D97-AF65-F5344CB8AC3E}">
        <p14:creationId xmlns:p14="http://schemas.microsoft.com/office/powerpoint/2010/main" val="163679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4438d2839a_1_7"/>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2800" b="1" dirty="0">
                <a:latin typeface="Times New Roman" panose="02020603050405020304" pitchFamily="18" charset="0"/>
                <a:cs typeface="Times New Roman" panose="02020603050405020304" pitchFamily="18" charset="0"/>
              </a:rPr>
              <a:t>RSA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 ?</a:t>
            </a:r>
            <a:endParaRPr sz="3100" dirty="0">
              <a:latin typeface="Times New Roman"/>
              <a:ea typeface="Times New Roman"/>
              <a:cs typeface="Times New Roman"/>
              <a:sym typeface="Times New Roman"/>
            </a:endParaRPr>
          </a:p>
        </p:txBody>
      </p:sp>
      <p:sp>
        <p:nvSpPr>
          <p:cNvPr id="232" name="Google Shape;232;g14438d2839a_1_7"/>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
        <p:nvSpPr>
          <p:cNvPr id="2" name="Google Shape;194;g14438d28213_0_168">
            <a:extLst>
              <a:ext uri="{FF2B5EF4-FFF2-40B4-BE49-F238E27FC236}">
                <a16:creationId xmlns:a16="http://schemas.microsoft.com/office/drawing/2014/main" id="{53FC5471-00BC-DD85-0CEA-8F8FF6B6181A}"/>
              </a:ext>
            </a:extLst>
          </p:cNvPr>
          <p:cNvSpPr txBox="1"/>
          <p:nvPr/>
        </p:nvSpPr>
        <p:spPr>
          <a:xfrm>
            <a:off x="338736" y="1051441"/>
            <a:ext cx="11853264" cy="5678447"/>
          </a:xfrm>
          <a:prstGeom prst="rect">
            <a:avLst/>
          </a:prstGeom>
          <a:noFill/>
          <a:ln>
            <a:noFill/>
          </a:ln>
        </p:spPr>
        <p:txBody>
          <a:bodyPr spcFirstLastPara="1" wrap="square" lIns="91425" tIns="91425" rIns="91425" bIns="91425" anchor="t" anchorCtr="0">
            <a:spAutoFit/>
          </a:bodyPr>
          <a:lstStyle/>
          <a:p>
            <a:r>
              <a:rPr lang="vi-VN" sz="1700" dirty="0">
                <a:latin typeface=""/>
              </a:rPr>
              <a:t>Việc lựa chọn sử dụng RSA thay vì các phương pháp mã hóa khác dựa trên một số ưu điểm quan trọng của nó:</a:t>
            </a:r>
          </a:p>
          <a:p>
            <a:r>
              <a:rPr lang="vi-VN" sz="1700" b="1" dirty="0">
                <a:latin typeface=""/>
              </a:rPr>
              <a:t>Bảo mật</a:t>
            </a:r>
            <a:r>
              <a:rPr lang="vi-VN" sz="1700" dirty="0">
                <a:latin typeface=""/>
              </a:rPr>
              <a:t>: RSA dựa trên nguyên lý toán học của bài toán phân tích số nguyên thành các thừa số nguyên tố, một bài toán được coi là rất khó giải với các số rất lớn. Điều này tạo nên độ bảo mật cao, vì việc giải mã mà không có khóa riêng tư là không khả thi với công nghệ hiện tại.</a:t>
            </a:r>
          </a:p>
          <a:p>
            <a:endParaRPr lang="vi-VN" sz="1700" dirty="0">
              <a:latin typeface=""/>
            </a:endParaRPr>
          </a:p>
          <a:p>
            <a:r>
              <a:rPr lang="vi-VN" sz="1700" b="1" dirty="0">
                <a:latin typeface=""/>
              </a:rPr>
              <a:t>Khả năng tương thích</a:t>
            </a:r>
            <a:r>
              <a:rPr lang="vi-VN" sz="1700" dirty="0">
                <a:latin typeface=""/>
              </a:rPr>
              <a:t>: RSA đã được chấp nhận rộng rãi và tích hợp vào nhiều giao thức và sản phẩm bảo mật, bao gồm SSL/TLS (bảo vệ các kết nối Internet) và PGP (mã hóa email). Điều này giúp RSA dễ dàng được triển khai và sử dụng trong các hệ thống hiện có.</a:t>
            </a:r>
          </a:p>
          <a:p>
            <a:endParaRPr lang="vi-VN" sz="1700" dirty="0">
              <a:latin typeface=""/>
            </a:endParaRPr>
          </a:p>
          <a:p>
            <a:r>
              <a:rPr lang="vi-VN" sz="1700" b="1" dirty="0">
                <a:latin typeface=""/>
              </a:rPr>
              <a:t>Mã hóa và chữ ký số</a:t>
            </a:r>
            <a:r>
              <a:rPr lang="vi-VN" sz="1700" dirty="0">
                <a:latin typeface=""/>
              </a:rPr>
              <a:t>: RSA không chỉ cho phép mã hóa dữ liệu để bảo vệ thông tin từ sự nhìn lén, mà còn cho phép tạo chữ ký số. Chữ ký số giúp xác thực nguồn gốc của thông tin và đảm bảo tính toàn vẹn của dữ liệu, điều này rất quan trọng trong các giao dịch điện tử và trao đổi thông tin quan trọng.</a:t>
            </a:r>
          </a:p>
          <a:p>
            <a:endParaRPr lang="vi-VN" sz="1700" dirty="0">
              <a:latin typeface=""/>
            </a:endParaRPr>
          </a:p>
          <a:p>
            <a:r>
              <a:rPr lang="vi-VN" sz="1700" b="1" dirty="0">
                <a:latin typeface=""/>
              </a:rPr>
              <a:t>Linh hoạt và dễ mở rộng</a:t>
            </a:r>
            <a:r>
              <a:rPr lang="vi-VN" sz="1700" dirty="0">
                <a:latin typeface=""/>
              </a:rPr>
              <a:t>: RSA hỗ trợ nhiều kích cỡ khóa khác nhau, cho phép cân nhắc giữa hiệu suất và độ bảo mật. Khi cần mức độ bảo mật cao hơn, có thể tăng kích thước khóa, mặc dù điều này sẽ ảnh hưởng đến hiệu suất.</a:t>
            </a:r>
          </a:p>
          <a:p>
            <a:r>
              <a:rPr lang="vi-VN" sz="1700" dirty="0">
                <a:latin typeface=""/>
              </a:rPr>
              <a:t>Tuy nhiên, RSA cũng có nhược điểm của mình, chẳng hạn như hiệu suất thấp hơn so với các phương pháp mã hóa khóa công khai khác như ECC (Elliptic Curve Cryptography) với cùng một mức độ bảo mật. RSA cũng đòi hỏi khóa dài hơn để đạt được mức độ bảo mật tương tự so với ECC, dẫn đến việc tăng thời gian mã hóa và giải mã.</a:t>
            </a:r>
          </a:p>
          <a:p>
            <a:r>
              <a:rPr lang="vi-VN" sz="1700" dirty="0">
                <a:latin typeface=""/>
              </a:rPr>
              <a:t>Việc chọn RSA hay một phương pháp mã hóa khác phụ thuộc vào yêu cầu cụ thể về bảo mật, hiệu suất, và tương thích của hệ thống cần được bảo vệ.</a:t>
            </a:r>
          </a:p>
          <a:p>
            <a:pPr marL="0" marR="0" lvl="0" indent="0" algn="l" rtl="0">
              <a:lnSpc>
                <a:spcPct val="100000"/>
              </a:lnSpc>
              <a:spcBef>
                <a:spcPts val="0"/>
              </a:spcBef>
              <a:spcAft>
                <a:spcPts val="0"/>
              </a:spcAft>
              <a:buClr>
                <a:srgbClr val="000000"/>
              </a:buClr>
              <a:buSzPts val="2000"/>
              <a:buFont typeface="Arial"/>
              <a:buNone/>
            </a:pPr>
            <a:endParaRPr sz="1700" b="1" i="0" u="none" strike="noStrike" cap="none" dirty="0">
              <a:solidFill>
                <a:schemeClr val="tx1"/>
              </a:solidFill>
              <a:latin typeface=""/>
              <a:ea typeface="Comfortaa"/>
              <a:cs typeface="Comfortaa"/>
              <a:sym typeface="Comfortaa"/>
            </a:endParaRPr>
          </a:p>
        </p:txBody>
      </p:sp>
    </p:spTree>
    <p:extLst>
      <p:ext uri="{BB962C8B-B14F-4D97-AF65-F5344CB8AC3E}">
        <p14:creationId xmlns:p14="http://schemas.microsoft.com/office/powerpoint/2010/main" val="302918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4438d2839a_1_7"/>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2800" b="1" dirty="0" err="1">
                <a:latin typeface="Times New Roman" panose="02020603050405020304" pitchFamily="18" charset="0"/>
                <a:cs typeface="Times New Roman" panose="02020603050405020304" pitchFamily="18" charset="0"/>
              </a:rPr>
              <a:t>Cách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hoạt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động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mã</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hóa</a:t>
            </a:r>
            <a:r>
              <a:rPr lang="en-US" sz="2800" b="1" dirty="0">
                <a:latin typeface="Times New Roman" panose="02020603050405020304" pitchFamily="18" charset="0"/>
                <a:cs typeface="Times New Roman" panose="02020603050405020304" pitchFamily="18" charset="0"/>
              </a:rPr>
              <a:t> RSA</a:t>
            </a:r>
            <a:endParaRPr sz="3100" dirty="0">
              <a:latin typeface="Times New Roman"/>
              <a:ea typeface="Times New Roman"/>
              <a:cs typeface="Times New Roman"/>
              <a:sym typeface="Times New Roman"/>
            </a:endParaRPr>
          </a:p>
        </p:txBody>
      </p:sp>
      <p:sp>
        <p:nvSpPr>
          <p:cNvPr id="232" name="Google Shape;232;g14438d2839a_1_7"/>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
        <p:nvSpPr>
          <p:cNvPr id="2" name="Google Shape;194;g14438d28213_0_168">
            <a:extLst>
              <a:ext uri="{FF2B5EF4-FFF2-40B4-BE49-F238E27FC236}">
                <a16:creationId xmlns:a16="http://schemas.microsoft.com/office/drawing/2014/main" id="{53FC5471-00BC-DD85-0CEA-8F8FF6B6181A}"/>
              </a:ext>
            </a:extLst>
          </p:cNvPr>
          <p:cNvSpPr txBox="1"/>
          <p:nvPr/>
        </p:nvSpPr>
        <p:spPr>
          <a:xfrm>
            <a:off x="338736" y="1051441"/>
            <a:ext cx="2066839" cy="1015632"/>
          </a:xfrm>
          <a:prstGeom prst="rect">
            <a:avLst/>
          </a:prstGeom>
          <a:noFill/>
          <a:ln>
            <a:noFill/>
          </a:ln>
        </p:spPr>
        <p:txBody>
          <a:bodyPr spcFirstLastPara="1" wrap="square" lIns="91425" tIns="91425" rIns="91425" bIns="91425" anchor="t" anchorCtr="0">
            <a:spAutoFit/>
          </a:bodyPr>
          <a:lstStyle/>
          <a:p>
            <a:pPr>
              <a:buSzPts val="2000"/>
            </a:pPr>
            <a:r>
              <a:rPr lang="en-US" sz="2700" b="1" dirty="0" err="1">
                <a:latin typeface=""/>
              </a:rPr>
              <a:t>Tạo</a:t>
            </a:r>
            <a:r>
              <a:rPr lang="en-US" sz="2700" b="1" dirty="0">
                <a:latin typeface=""/>
              </a:rPr>
              <a:t> </a:t>
            </a:r>
            <a:r>
              <a:rPr lang="en-US" sz="2700" b="1" dirty="0" err="1">
                <a:latin typeface=""/>
              </a:rPr>
              <a:t>khóa</a:t>
            </a:r>
            <a:endParaRPr lang="en-US" sz="2700" b="1" dirty="0">
              <a:latin typeface=""/>
            </a:endParaRPr>
          </a:p>
          <a:p>
            <a:pPr marL="0" marR="0" lvl="0" indent="0" algn="l" rtl="0">
              <a:lnSpc>
                <a:spcPct val="100000"/>
              </a:lnSpc>
              <a:spcBef>
                <a:spcPts val="0"/>
              </a:spcBef>
              <a:spcAft>
                <a:spcPts val="0"/>
              </a:spcAft>
              <a:buClr>
                <a:srgbClr val="000000"/>
              </a:buClr>
              <a:buSzPts val="2000"/>
              <a:buFont typeface="Arial"/>
              <a:buNone/>
            </a:pPr>
            <a:endParaRPr sz="2700" b="1" i="0" u="none" strike="noStrike" cap="none" dirty="0">
              <a:solidFill>
                <a:schemeClr val="tx1"/>
              </a:solidFill>
              <a:latin typeface=""/>
              <a:ea typeface="Comfortaa"/>
              <a:cs typeface="Comfortaa"/>
              <a:sym typeface="Comfortaa"/>
            </a:endParaRPr>
          </a:p>
        </p:txBody>
      </p:sp>
      <p:sp>
        <p:nvSpPr>
          <p:cNvPr id="3" name="Google Shape;194;g14438d28213_0_168">
            <a:extLst>
              <a:ext uri="{FF2B5EF4-FFF2-40B4-BE49-F238E27FC236}">
                <a16:creationId xmlns:a16="http://schemas.microsoft.com/office/drawing/2014/main" id="{73E7CB88-3C70-182C-CF98-BA8A6D200EDC}"/>
              </a:ext>
            </a:extLst>
          </p:cNvPr>
          <p:cNvSpPr txBox="1"/>
          <p:nvPr/>
        </p:nvSpPr>
        <p:spPr>
          <a:xfrm>
            <a:off x="338736" y="1559257"/>
            <a:ext cx="7820526" cy="3570178"/>
          </a:xfrm>
          <a:prstGeom prst="rect">
            <a:avLst/>
          </a:prstGeom>
          <a:noFill/>
          <a:ln>
            <a:noFill/>
          </a:ln>
        </p:spPr>
        <p:txBody>
          <a:bodyPr spcFirstLastPara="1" wrap="square" lIns="91425" tIns="91425" rIns="91425" bIns="91425" anchor="t" anchorCtr="0">
            <a:spAutoFit/>
          </a:bodyPr>
          <a:lstStyle/>
          <a:p>
            <a:r>
              <a:rPr lang="vi-VN" sz="2000" dirty="0">
                <a:latin typeface=""/>
              </a:rPr>
              <a:t>Bước này bao gồm quá trình tạo ra cặp khóa gồm khóa công khai (public key) và khóa bí mật (private key).</a:t>
            </a:r>
          </a:p>
          <a:p>
            <a:r>
              <a:rPr lang="vi-VN" sz="2000" dirty="0">
                <a:latin typeface=""/>
              </a:rPr>
              <a:t>+ Đầu tiên, chọn hai số nguyên tố lớn p và q.</a:t>
            </a:r>
          </a:p>
          <a:p>
            <a:r>
              <a:rPr lang="vi-VN" sz="2000" dirty="0">
                <a:latin typeface=""/>
              </a:rPr>
              <a:t>+ Tính toán modulus (n) bằng cách nhân p và q: n = p * q.</a:t>
            </a:r>
          </a:p>
          <a:p>
            <a:r>
              <a:rPr lang="vi-VN" sz="2000" dirty="0">
                <a:latin typeface=""/>
              </a:rPr>
              <a:t>+ Tính toán hàm Euler (phi) của n: phi = (p – 1) * (q – 1).</a:t>
            </a:r>
          </a:p>
          <a:p>
            <a:r>
              <a:rPr lang="vi-VN" sz="2000" dirty="0">
                <a:latin typeface=""/>
              </a:rPr>
              <a:t>+ Chọn một số nguyên e sao cho 1 &lt; e &lt; phi và e là số nguyên tố cùng nhau với phi.</a:t>
            </a:r>
          </a:p>
          <a:p>
            <a:r>
              <a:rPr lang="vi-VN" sz="2000" dirty="0">
                <a:latin typeface=""/>
              </a:rPr>
              <a:t>+ Tính toán khóa bí mật d bằng cách tìm nghịch đảo modular của e theo modulo phi: d = e^(-1) mod phi.</a:t>
            </a:r>
          </a:p>
          <a:p>
            <a:r>
              <a:rPr lang="vi-VN" sz="2000" dirty="0">
                <a:latin typeface=""/>
              </a:rPr>
              <a:t>+ Khóa công khai là cặp (n, e) và khóa bí mật là cặp (n, d).</a:t>
            </a: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tx1"/>
              </a:solidFill>
              <a:latin typeface=""/>
              <a:ea typeface="Comfortaa"/>
              <a:cs typeface="Comfortaa"/>
              <a:sym typeface="Comfortaa"/>
            </a:endParaRPr>
          </a:p>
        </p:txBody>
      </p:sp>
      <p:pic>
        <p:nvPicPr>
          <p:cNvPr id="4" name="Picture 3">
            <a:extLst>
              <a:ext uri="{FF2B5EF4-FFF2-40B4-BE49-F238E27FC236}">
                <a16:creationId xmlns:a16="http://schemas.microsoft.com/office/drawing/2014/main" id="{58E1DA47-894E-459B-BECB-033B05F3E862}"/>
              </a:ext>
            </a:extLst>
          </p:cNvPr>
          <p:cNvPicPr>
            <a:picLocks noChangeAspect="1"/>
          </p:cNvPicPr>
          <p:nvPr/>
        </p:nvPicPr>
        <p:blipFill>
          <a:blip r:embed="rId3"/>
          <a:stretch>
            <a:fillRect/>
          </a:stretch>
        </p:blipFill>
        <p:spPr>
          <a:xfrm>
            <a:off x="8060788" y="1366392"/>
            <a:ext cx="3896750" cy="4331970"/>
          </a:xfrm>
          <a:prstGeom prst="rect">
            <a:avLst/>
          </a:prstGeom>
        </p:spPr>
      </p:pic>
    </p:spTree>
    <p:extLst>
      <p:ext uri="{BB962C8B-B14F-4D97-AF65-F5344CB8AC3E}">
        <p14:creationId xmlns:p14="http://schemas.microsoft.com/office/powerpoint/2010/main" val="41447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6"/>
          <p:cNvSpPr/>
          <p:nvPr/>
        </p:nvSpPr>
        <p:spPr>
          <a:xfrm>
            <a:off x="4648116" y="1126600"/>
            <a:ext cx="2764200" cy="2697600"/>
          </a:xfrm>
          <a:prstGeom prst="ellipse">
            <a:avLst/>
          </a:prstGeom>
          <a:solidFill>
            <a:srgbClr val="E86C5E"/>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
          <p:cNvSpPr/>
          <p:nvPr/>
        </p:nvSpPr>
        <p:spPr>
          <a:xfrm>
            <a:off x="2417550" y="4719378"/>
            <a:ext cx="7356900" cy="1501500"/>
          </a:xfrm>
          <a:prstGeom prst="roundRect">
            <a:avLst>
              <a:gd name="adj" fmla="val 21761"/>
            </a:avLst>
          </a:prstGeom>
          <a:solidFill>
            <a:srgbClr val="80C5A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
          <p:cNvSpPr txBox="1"/>
          <p:nvPr/>
        </p:nvSpPr>
        <p:spPr>
          <a:xfrm>
            <a:off x="2964910" y="3555783"/>
            <a:ext cx="6262200" cy="1038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Quicksand"/>
                <a:ea typeface="Quicksand"/>
                <a:cs typeface="Quicksand"/>
                <a:sym typeface="Quicksand"/>
              </a:rPr>
              <a:t>Giới thiệu đề tài</a:t>
            </a:r>
            <a:endParaRPr sz="4000" b="1" i="0" u="none" strike="noStrike" cap="none">
              <a:solidFill>
                <a:schemeClr val="dk1"/>
              </a:solidFill>
              <a:latin typeface="Quicksand"/>
              <a:ea typeface="Quicksand"/>
              <a:cs typeface="Quicksand"/>
              <a:sym typeface="Quicksand"/>
            </a:endParaRPr>
          </a:p>
        </p:txBody>
      </p:sp>
      <p:sp>
        <p:nvSpPr>
          <p:cNvPr id="97" name="Google Shape;97;p6"/>
          <p:cNvSpPr txBox="1"/>
          <p:nvPr/>
        </p:nvSpPr>
        <p:spPr>
          <a:xfrm>
            <a:off x="3100905" y="5035520"/>
            <a:ext cx="6105900" cy="86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0" i="0" u="none" strike="noStrike" cap="none">
                <a:solidFill>
                  <a:schemeClr val="dk1"/>
                </a:solidFill>
                <a:latin typeface="Comfortaa"/>
                <a:ea typeface="Comfortaa"/>
                <a:cs typeface="Comfortaa"/>
                <a:sym typeface="Comfortaa"/>
              </a:rPr>
              <a:t>Đặt vấn đề</a:t>
            </a:r>
            <a:endParaRPr sz="2300" b="0" i="0" u="none" strike="noStrike" cap="none">
              <a:solidFill>
                <a:schemeClr val="dk1"/>
              </a:solidFill>
              <a:latin typeface="Comfortaa"/>
              <a:ea typeface="Comfortaa"/>
              <a:cs typeface="Comfortaa"/>
              <a:sym typeface="Comfortaa"/>
            </a:endParaRPr>
          </a:p>
        </p:txBody>
      </p:sp>
      <p:sp>
        <p:nvSpPr>
          <p:cNvPr id="98" name="Google Shape;98;p6"/>
          <p:cNvSpPr txBox="1"/>
          <p:nvPr/>
        </p:nvSpPr>
        <p:spPr>
          <a:xfrm>
            <a:off x="4357333" y="1836325"/>
            <a:ext cx="3345600" cy="127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0"/>
              <a:buFont typeface="Arial"/>
              <a:buNone/>
            </a:pPr>
            <a:r>
              <a:rPr lang="en-US" sz="9000" b="1" i="0" u="none" strike="noStrike" cap="none">
                <a:solidFill>
                  <a:srgbClr val="FFFFFF"/>
                </a:solidFill>
                <a:latin typeface="Quicksand"/>
                <a:ea typeface="Quicksand"/>
                <a:cs typeface="Quicksand"/>
                <a:sym typeface="Quicksand"/>
              </a:rPr>
              <a:t>01</a:t>
            </a:r>
            <a:endParaRPr sz="9000" b="1" i="0" u="none" strike="noStrike" cap="none">
              <a:solidFill>
                <a:srgbClr val="FFFFFF"/>
              </a:solidFill>
              <a:latin typeface="Quicksand"/>
              <a:ea typeface="Quicksand"/>
              <a:cs typeface="Quicksand"/>
              <a:sym typeface="Quicksand"/>
            </a:endParaRPr>
          </a:p>
        </p:txBody>
      </p:sp>
      <p:sp>
        <p:nvSpPr>
          <p:cNvPr id="99" name="Google Shape;99;p6"/>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4438d2839a_1_7"/>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sz="2800" b="1" dirty="0" err="1">
                <a:latin typeface="Times New Roman" panose="02020603050405020304" pitchFamily="18" charset="0"/>
                <a:cs typeface="Times New Roman" panose="02020603050405020304" pitchFamily="18" charset="0"/>
              </a:rPr>
              <a:t>Cách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hoạt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động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mã</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hóa</a:t>
            </a:r>
            <a:r>
              <a:rPr lang="en-US" sz="2800" b="1" dirty="0">
                <a:latin typeface="Times New Roman" panose="02020603050405020304" pitchFamily="18" charset="0"/>
                <a:cs typeface="Times New Roman" panose="02020603050405020304" pitchFamily="18" charset="0"/>
              </a:rPr>
              <a:t> RSA</a:t>
            </a:r>
            <a:endParaRPr sz="3100" dirty="0">
              <a:latin typeface="Times New Roman"/>
              <a:ea typeface="Times New Roman"/>
              <a:cs typeface="Times New Roman"/>
              <a:sym typeface="Times New Roman"/>
            </a:endParaRPr>
          </a:p>
        </p:txBody>
      </p:sp>
      <p:sp>
        <p:nvSpPr>
          <p:cNvPr id="232" name="Google Shape;232;g14438d2839a_1_7"/>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40</a:t>
            </a:fld>
            <a:endParaRPr/>
          </a:p>
        </p:txBody>
      </p:sp>
      <p:sp>
        <p:nvSpPr>
          <p:cNvPr id="2" name="Google Shape;194;g14438d28213_0_168">
            <a:extLst>
              <a:ext uri="{FF2B5EF4-FFF2-40B4-BE49-F238E27FC236}">
                <a16:creationId xmlns:a16="http://schemas.microsoft.com/office/drawing/2014/main" id="{53FC5471-00BC-DD85-0CEA-8F8FF6B6181A}"/>
              </a:ext>
            </a:extLst>
          </p:cNvPr>
          <p:cNvSpPr txBox="1"/>
          <p:nvPr/>
        </p:nvSpPr>
        <p:spPr>
          <a:xfrm>
            <a:off x="338736" y="1051441"/>
            <a:ext cx="2066839" cy="1015632"/>
          </a:xfrm>
          <a:prstGeom prst="rect">
            <a:avLst/>
          </a:prstGeom>
          <a:noFill/>
          <a:ln>
            <a:noFill/>
          </a:ln>
        </p:spPr>
        <p:txBody>
          <a:bodyPr spcFirstLastPara="1" wrap="square" lIns="91425" tIns="91425" rIns="91425" bIns="91425" anchor="t" anchorCtr="0">
            <a:spAutoFit/>
          </a:bodyPr>
          <a:lstStyle/>
          <a:p>
            <a:pPr>
              <a:buSzPts val="2000"/>
            </a:pPr>
            <a:r>
              <a:rPr lang="en-US" sz="2700" b="1" dirty="0" err="1">
                <a:latin typeface=""/>
              </a:rPr>
              <a:t>Mã</a:t>
            </a:r>
            <a:r>
              <a:rPr lang="en-US" sz="2700" b="1" dirty="0">
                <a:latin typeface=""/>
              </a:rPr>
              <a:t> </a:t>
            </a:r>
            <a:r>
              <a:rPr lang="en-US" sz="2700" b="1" dirty="0" err="1">
                <a:latin typeface=""/>
              </a:rPr>
              <a:t>hóa</a:t>
            </a:r>
            <a:endParaRPr lang="en-US" sz="2700" b="1" dirty="0">
              <a:latin typeface=""/>
            </a:endParaRPr>
          </a:p>
          <a:p>
            <a:pPr marL="0" marR="0" lvl="0" indent="0" algn="l" rtl="0">
              <a:lnSpc>
                <a:spcPct val="100000"/>
              </a:lnSpc>
              <a:spcBef>
                <a:spcPts val="0"/>
              </a:spcBef>
              <a:spcAft>
                <a:spcPts val="0"/>
              </a:spcAft>
              <a:buClr>
                <a:srgbClr val="000000"/>
              </a:buClr>
              <a:buSzPts val="2000"/>
              <a:buFont typeface="Arial"/>
              <a:buNone/>
            </a:pPr>
            <a:endParaRPr sz="2700" b="1" i="0" u="none" strike="noStrike" cap="none" dirty="0">
              <a:solidFill>
                <a:schemeClr val="tx1"/>
              </a:solidFill>
              <a:latin typeface=""/>
              <a:ea typeface="Comfortaa"/>
              <a:cs typeface="Comfortaa"/>
              <a:sym typeface="Comfortaa"/>
            </a:endParaRPr>
          </a:p>
        </p:txBody>
      </p:sp>
      <p:sp>
        <p:nvSpPr>
          <p:cNvPr id="3" name="Google Shape;194;g14438d28213_0_168">
            <a:extLst>
              <a:ext uri="{FF2B5EF4-FFF2-40B4-BE49-F238E27FC236}">
                <a16:creationId xmlns:a16="http://schemas.microsoft.com/office/drawing/2014/main" id="{73E7CB88-3C70-182C-CF98-BA8A6D200EDC}"/>
              </a:ext>
            </a:extLst>
          </p:cNvPr>
          <p:cNvSpPr txBox="1"/>
          <p:nvPr/>
        </p:nvSpPr>
        <p:spPr>
          <a:xfrm>
            <a:off x="338736" y="1559257"/>
            <a:ext cx="7820526" cy="2339072"/>
          </a:xfrm>
          <a:prstGeom prst="rect">
            <a:avLst/>
          </a:prstGeom>
          <a:noFill/>
          <a:ln>
            <a:noFill/>
          </a:ln>
        </p:spPr>
        <p:txBody>
          <a:bodyPr spcFirstLastPara="1" wrap="square" lIns="91425" tIns="91425" rIns="91425" bIns="91425" anchor="t" anchorCtr="0">
            <a:spAutoFit/>
          </a:bodyPr>
          <a:lstStyle/>
          <a:p>
            <a:r>
              <a:rPr lang="vi-VN" sz="2000" dirty="0">
                <a:latin typeface=""/>
              </a:rPr>
              <a:t>+ Để mã hóa một thông điệp (plaintext), chia nó thành các khối nhỏ hơn.</a:t>
            </a:r>
          </a:p>
          <a:p>
            <a:r>
              <a:rPr lang="vi-VN" sz="2000" dirty="0">
                <a:latin typeface=""/>
              </a:rPr>
              <a:t>+ Mỗi khối được biểu diễn bằng một số nguyên m (nhỏ hơn n).</a:t>
            </a:r>
          </a:p>
          <a:p>
            <a:r>
              <a:rPr lang="vi-VN" sz="2000" dirty="0">
                <a:latin typeface=""/>
              </a:rPr>
              <a:t>+ Áp dụng công thức mã hóa: ciphertext = m^e mod n.</a:t>
            </a:r>
          </a:p>
          <a:p>
            <a:r>
              <a:rPr lang="vi-VN" sz="2000" dirty="0">
                <a:latin typeface=""/>
              </a:rPr>
              <a:t>+ Kết quả là ciphertext (văn bản mã hóa).</a:t>
            </a:r>
          </a:p>
          <a:p>
            <a:br>
              <a:rPr lang="vi-VN" sz="2000" dirty="0">
                <a:latin typeface=""/>
              </a:rPr>
            </a:br>
            <a:endParaRPr sz="2000" b="1" i="0" u="none" strike="noStrike" cap="none" dirty="0">
              <a:solidFill>
                <a:schemeClr val="tx1"/>
              </a:solidFill>
              <a:latin typeface=""/>
              <a:ea typeface="Comfortaa"/>
              <a:cs typeface="Comfortaa"/>
              <a:sym typeface="Comfortaa"/>
            </a:endParaRPr>
          </a:p>
        </p:txBody>
      </p:sp>
      <p:pic>
        <p:nvPicPr>
          <p:cNvPr id="4" name="Picture 3">
            <a:extLst>
              <a:ext uri="{FF2B5EF4-FFF2-40B4-BE49-F238E27FC236}">
                <a16:creationId xmlns:a16="http://schemas.microsoft.com/office/drawing/2014/main" id="{58E1DA47-894E-459B-BECB-033B05F3E862}"/>
              </a:ext>
            </a:extLst>
          </p:cNvPr>
          <p:cNvPicPr>
            <a:picLocks noChangeAspect="1"/>
          </p:cNvPicPr>
          <p:nvPr/>
        </p:nvPicPr>
        <p:blipFill>
          <a:blip r:embed="rId3"/>
          <a:stretch>
            <a:fillRect/>
          </a:stretch>
        </p:blipFill>
        <p:spPr>
          <a:xfrm>
            <a:off x="8060788" y="1366392"/>
            <a:ext cx="3896750" cy="4331970"/>
          </a:xfrm>
          <a:prstGeom prst="rect">
            <a:avLst/>
          </a:prstGeom>
        </p:spPr>
      </p:pic>
      <p:sp>
        <p:nvSpPr>
          <p:cNvPr id="5" name="Google Shape;194;g14438d28213_0_168">
            <a:extLst>
              <a:ext uri="{FF2B5EF4-FFF2-40B4-BE49-F238E27FC236}">
                <a16:creationId xmlns:a16="http://schemas.microsoft.com/office/drawing/2014/main" id="{1C794D32-D620-C75E-349B-A57BF0EC84C0}"/>
              </a:ext>
            </a:extLst>
          </p:cNvPr>
          <p:cNvSpPr txBox="1"/>
          <p:nvPr/>
        </p:nvSpPr>
        <p:spPr>
          <a:xfrm>
            <a:off x="338735" y="3327651"/>
            <a:ext cx="2066839" cy="1015632"/>
          </a:xfrm>
          <a:prstGeom prst="rect">
            <a:avLst/>
          </a:prstGeom>
          <a:noFill/>
          <a:ln>
            <a:noFill/>
          </a:ln>
        </p:spPr>
        <p:txBody>
          <a:bodyPr spcFirstLastPara="1" wrap="square" lIns="91425" tIns="91425" rIns="91425" bIns="91425" anchor="t" anchorCtr="0">
            <a:spAutoFit/>
          </a:bodyPr>
          <a:lstStyle/>
          <a:p>
            <a:pPr>
              <a:buSzPts val="2000"/>
            </a:pPr>
            <a:r>
              <a:rPr lang="en-US" sz="2700" b="1" dirty="0" err="1">
                <a:latin typeface=""/>
              </a:rPr>
              <a:t>Giải</a:t>
            </a:r>
            <a:r>
              <a:rPr lang="en-US" sz="2700" b="1" dirty="0">
                <a:latin typeface=""/>
              </a:rPr>
              <a:t> </a:t>
            </a:r>
            <a:r>
              <a:rPr lang="en-US" sz="2700" b="1" dirty="0" err="1">
                <a:latin typeface=""/>
              </a:rPr>
              <a:t>mã</a:t>
            </a:r>
            <a:endParaRPr lang="en-US" sz="2700" b="1" dirty="0">
              <a:latin typeface=""/>
            </a:endParaRPr>
          </a:p>
          <a:p>
            <a:pPr marL="0" marR="0" lvl="0" indent="0" algn="l" rtl="0">
              <a:lnSpc>
                <a:spcPct val="100000"/>
              </a:lnSpc>
              <a:spcBef>
                <a:spcPts val="0"/>
              </a:spcBef>
              <a:spcAft>
                <a:spcPts val="0"/>
              </a:spcAft>
              <a:buClr>
                <a:srgbClr val="000000"/>
              </a:buClr>
              <a:buSzPts val="2000"/>
              <a:buFont typeface="Arial"/>
              <a:buNone/>
            </a:pPr>
            <a:endParaRPr sz="2700" b="1" i="0" u="none" strike="noStrike" cap="none" dirty="0">
              <a:solidFill>
                <a:schemeClr val="tx1"/>
              </a:solidFill>
              <a:latin typeface=""/>
              <a:ea typeface="Comfortaa"/>
              <a:cs typeface="Comfortaa"/>
              <a:sym typeface="Comfortaa"/>
            </a:endParaRPr>
          </a:p>
        </p:txBody>
      </p:sp>
      <p:sp>
        <p:nvSpPr>
          <p:cNvPr id="6" name="Google Shape;194;g14438d28213_0_168">
            <a:extLst>
              <a:ext uri="{FF2B5EF4-FFF2-40B4-BE49-F238E27FC236}">
                <a16:creationId xmlns:a16="http://schemas.microsoft.com/office/drawing/2014/main" id="{CA0D1AE2-39A0-A55D-37A5-FB24D6DCBF94}"/>
              </a:ext>
            </a:extLst>
          </p:cNvPr>
          <p:cNvSpPr txBox="1"/>
          <p:nvPr/>
        </p:nvSpPr>
        <p:spPr>
          <a:xfrm>
            <a:off x="338736" y="3928274"/>
            <a:ext cx="7820526" cy="1723518"/>
          </a:xfrm>
          <a:prstGeom prst="rect">
            <a:avLst/>
          </a:prstGeom>
          <a:noFill/>
          <a:ln>
            <a:noFill/>
          </a:ln>
        </p:spPr>
        <p:txBody>
          <a:bodyPr spcFirstLastPara="1" wrap="square" lIns="91425" tIns="91425" rIns="91425" bIns="91425" anchor="t" anchorCtr="0">
            <a:spAutoFit/>
          </a:bodyPr>
          <a:lstStyle/>
          <a:p>
            <a:r>
              <a:rPr lang="vi-VN" sz="2000" dirty="0">
                <a:latin typeface=""/>
              </a:rPr>
              <a:t>+ Khi nhận được ciphertext, để giải mã chúng ta sử dụng khóa bí mật (n, d).</a:t>
            </a:r>
          </a:p>
          <a:p>
            <a:r>
              <a:rPr lang="vi-VN" sz="2000" dirty="0">
                <a:latin typeface=""/>
              </a:rPr>
              <a:t>+ Áp dụng công thức giải mã: plaintext = ciphertext^d mod n.</a:t>
            </a:r>
          </a:p>
          <a:p>
            <a:r>
              <a:rPr lang="vi-VN" sz="2000" dirty="0">
                <a:latin typeface=""/>
              </a:rPr>
              <a:t>+ Kết quả là plaintext (văn bản gốc).</a:t>
            </a:r>
          </a:p>
          <a:p>
            <a:endParaRPr sz="2000" b="1" i="0" u="none" strike="noStrike" cap="none" dirty="0">
              <a:solidFill>
                <a:schemeClr val="tx1"/>
              </a:solidFill>
              <a:latin typeface=""/>
              <a:ea typeface="Comfortaa"/>
              <a:cs typeface="Comfortaa"/>
              <a:sym typeface="Comfortaa"/>
            </a:endParaRPr>
          </a:p>
        </p:txBody>
      </p:sp>
    </p:spTree>
    <p:extLst>
      <p:ext uri="{BB962C8B-B14F-4D97-AF65-F5344CB8AC3E}">
        <p14:creationId xmlns:p14="http://schemas.microsoft.com/office/powerpoint/2010/main" val="189050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4438d2839a_1_7"/>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r>
              <a:rPr lang="en-US" b="1" i="0" dirty="0" err="1">
                <a:solidFill>
                  <a:schemeClr val="bg1"/>
                </a:solidFill>
                <a:effectLst/>
                <a:latin typeface="Times New Roman" panose="02020603050405020304" pitchFamily="18" charset="0"/>
                <a:cs typeface="Times New Roman" panose="02020603050405020304" pitchFamily="18" charset="0"/>
              </a:rPr>
              <a:t>Chữ</a:t>
            </a:r>
            <a:r>
              <a:rPr lang="en-US" b="1" i="0" dirty="0">
                <a:solidFill>
                  <a:schemeClr val="bg1"/>
                </a:solidFill>
                <a:effectLst/>
                <a:latin typeface="Times New Roman" panose="02020603050405020304" pitchFamily="18" charset="0"/>
                <a:cs typeface="Times New Roman" panose="02020603050405020304" pitchFamily="18" charset="0"/>
              </a:rPr>
              <a:t> </a:t>
            </a:r>
            <a:r>
              <a:rPr lang="en-US" b="1" i="0" dirty="0" err="1">
                <a:solidFill>
                  <a:schemeClr val="bg1"/>
                </a:solidFill>
                <a:effectLst/>
                <a:latin typeface="Times New Roman" panose="02020603050405020304" pitchFamily="18" charset="0"/>
                <a:cs typeface="Times New Roman" panose="02020603050405020304" pitchFamily="18" charset="0"/>
              </a:rPr>
              <a:t>ký</a:t>
            </a:r>
            <a:r>
              <a:rPr lang="en-US" b="1" i="0" dirty="0">
                <a:solidFill>
                  <a:schemeClr val="bg1"/>
                </a:solidFill>
                <a:effectLst/>
                <a:latin typeface="Times New Roman" panose="02020603050405020304" pitchFamily="18" charset="0"/>
                <a:cs typeface="Times New Roman" panose="02020603050405020304" pitchFamily="18" charset="0"/>
              </a:rPr>
              <a:t> </a:t>
            </a:r>
            <a:r>
              <a:rPr lang="en-US" b="1" i="0" dirty="0" err="1">
                <a:solidFill>
                  <a:schemeClr val="bg1"/>
                </a:solidFill>
                <a:effectLst/>
                <a:latin typeface="Times New Roman" panose="02020603050405020304" pitchFamily="18" charset="0"/>
                <a:cs typeface="Times New Roman" panose="02020603050405020304" pitchFamily="18" charset="0"/>
              </a:rPr>
              <a:t>số</a:t>
            </a:r>
            <a:r>
              <a:rPr lang="en-US" b="1" i="0" dirty="0">
                <a:solidFill>
                  <a:schemeClr val="bg1"/>
                </a:solidFill>
                <a:effectLst/>
                <a:latin typeface="Times New Roman" panose="02020603050405020304" pitchFamily="18" charset="0"/>
                <a:cs typeface="Times New Roman" panose="02020603050405020304" pitchFamily="18" charset="0"/>
              </a:rPr>
              <a:t> </a:t>
            </a:r>
            <a:r>
              <a:rPr lang="en-US" b="1" i="0" dirty="0" err="1">
                <a:solidFill>
                  <a:schemeClr val="bg1"/>
                </a:solidFill>
                <a:effectLst/>
                <a:latin typeface="Times New Roman" panose="02020603050405020304" pitchFamily="18" charset="0"/>
                <a:cs typeface="Times New Roman" panose="02020603050405020304" pitchFamily="18" charset="0"/>
              </a:rPr>
              <a:t>sử</a:t>
            </a:r>
            <a:r>
              <a:rPr lang="en-US" b="1" i="0" dirty="0">
                <a:solidFill>
                  <a:schemeClr val="bg1"/>
                </a:solidFill>
                <a:effectLst/>
                <a:latin typeface="Times New Roman" panose="02020603050405020304" pitchFamily="18" charset="0"/>
                <a:cs typeface="Times New Roman" panose="02020603050405020304" pitchFamily="18" charset="0"/>
              </a:rPr>
              <a:t> </a:t>
            </a:r>
            <a:r>
              <a:rPr lang="en-US" b="1" i="0" dirty="0" err="1">
                <a:solidFill>
                  <a:schemeClr val="bg1"/>
                </a:solidFill>
                <a:effectLst/>
                <a:latin typeface="Times New Roman" panose="02020603050405020304" pitchFamily="18" charset="0"/>
                <a:cs typeface="Times New Roman" panose="02020603050405020304" pitchFamily="18" charset="0"/>
              </a:rPr>
              <a:t>dụng</a:t>
            </a:r>
            <a:r>
              <a:rPr lang="en-US" b="1" i="0" dirty="0">
                <a:solidFill>
                  <a:schemeClr val="bg1"/>
                </a:solidFill>
                <a:effectLst/>
                <a:latin typeface="Times New Roman" panose="02020603050405020304" pitchFamily="18" charset="0"/>
                <a:cs typeface="Times New Roman" panose="02020603050405020304" pitchFamily="18" charset="0"/>
              </a:rPr>
              <a:t> </a:t>
            </a:r>
            <a:r>
              <a:rPr lang="en-US" b="1" i="0" dirty="0" err="1">
                <a:solidFill>
                  <a:schemeClr val="bg1"/>
                </a:solidFill>
                <a:effectLst/>
                <a:latin typeface="Times New Roman" panose="02020603050405020304" pitchFamily="18" charset="0"/>
                <a:cs typeface="Times New Roman" panose="02020603050405020304" pitchFamily="18" charset="0"/>
              </a:rPr>
              <a:t>hệ</a:t>
            </a:r>
            <a:r>
              <a:rPr lang="en-US" b="1" i="0" dirty="0">
                <a:solidFill>
                  <a:schemeClr val="bg1"/>
                </a:solidFill>
                <a:effectLst/>
                <a:latin typeface="Times New Roman" panose="02020603050405020304" pitchFamily="18" charset="0"/>
                <a:cs typeface="Times New Roman" panose="02020603050405020304" pitchFamily="18" charset="0"/>
              </a:rPr>
              <a:t> </a:t>
            </a:r>
            <a:r>
              <a:rPr lang="en-US" b="1" i="0" dirty="0" err="1">
                <a:solidFill>
                  <a:schemeClr val="bg1"/>
                </a:solidFill>
                <a:effectLst/>
                <a:latin typeface="Times New Roman" panose="02020603050405020304" pitchFamily="18" charset="0"/>
                <a:cs typeface="Times New Roman" panose="02020603050405020304" pitchFamily="18" charset="0"/>
              </a:rPr>
              <a:t>mã</a:t>
            </a:r>
            <a:r>
              <a:rPr lang="en-US" b="1" i="0" dirty="0">
                <a:solidFill>
                  <a:schemeClr val="bg1"/>
                </a:solidFill>
                <a:effectLst/>
                <a:latin typeface="Times New Roman" panose="02020603050405020304" pitchFamily="18" charset="0"/>
                <a:cs typeface="Times New Roman" panose="02020603050405020304" pitchFamily="18" charset="0"/>
              </a:rPr>
              <a:t> </a:t>
            </a:r>
            <a:r>
              <a:rPr lang="en-US" b="1" i="0" dirty="0" err="1">
                <a:solidFill>
                  <a:schemeClr val="bg1"/>
                </a:solidFill>
                <a:effectLst/>
                <a:latin typeface="Times New Roman" panose="02020603050405020304" pitchFamily="18" charset="0"/>
                <a:cs typeface="Times New Roman" panose="02020603050405020304" pitchFamily="18" charset="0"/>
              </a:rPr>
              <a:t>hóa</a:t>
            </a:r>
            <a:r>
              <a:rPr lang="en-US" b="1" i="0" dirty="0">
                <a:solidFill>
                  <a:schemeClr val="bg1"/>
                </a:solidFill>
                <a:effectLst/>
                <a:latin typeface="Times New Roman" panose="02020603050405020304" pitchFamily="18" charset="0"/>
                <a:cs typeface="Times New Roman" panose="02020603050405020304" pitchFamily="18" charset="0"/>
              </a:rPr>
              <a:t> RSA</a:t>
            </a:r>
            <a:br>
              <a:rPr lang="en-US" b="1" i="0" dirty="0">
                <a:solidFill>
                  <a:schemeClr val="bg1"/>
                </a:solidFill>
                <a:effectLst/>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
        <p:nvSpPr>
          <p:cNvPr id="232" name="Google Shape;232;g14438d2839a_1_7"/>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41</a:t>
            </a:fld>
            <a:endParaRPr/>
          </a:p>
        </p:txBody>
      </p:sp>
      <p:sp>
        <p:nvSpPr>
          <p:cNvPr id="3" name="Google Shape;194;g14438d28213_0_168">
            <a:extLst>
              <a:ext uri="{FF2B5EF4-FFF2-40B4-BE49-F238E27FC236}">
                <a16:creationId xmlns:a16="http://schemas.microsoft.com/office/drawing/2014/main" id="{73E7CB88-3C70-182C-CF98-BA8A6D200EDC}"/>
              </a:ext>
            </a:extLst>
          </p:cNvPr>
          <p:cNvSpPr txBox="1"/>
          <p:nvPr/>
        </p:nvSpPr>
        <p:spPr>
          <a:xfrm>
            <a:off x="194995" y="1038753"/>
            <a:ext cx="11802009" cy="5416837"/>
          </a:xfrm>
          <a:prstGeom prst="rect">
            <a:avLst/>
          </a:prstGeom>
          <a:noFill/>
          <a:ln>
            <a:noFill/>
          </a:ln>
        </p:spPr>
        <p:txBody>
          <a:bodyPr spcFirstLastPara="1" wrap="square" lIns="91425" tIns="91425" rIns="91425" bIns="91425" anchor="t" anchorCtr="0">
            <a:spAutoFit/>
          </a:bodyPr>
          <a:lstStyle/>
          <a:p>
            <a:r>
              <a:rPr lang="vi-VN" sz="2000" dirty="0">
                <a:latin typeface=""/>
              </a:rPr>
              <a:t>Việc ký tên và xác thực chữ ký số sử dụng hệ mã hóa RSA tương tự như quá trình mã hóa mà giải mã ở trên. Tuy nhiên vai trò của public key và private thì có thay đổi đôi chút.</a:t>
            </a:r>
          </a:p>
          <a:p>
            <a:endParaRPr lang="vi-VN" sz="2000" dirty="0">
              <a:latin typeface=""/>
            </a:endParaRPr>
          </a:p>
          <a:p>
            <a:r>
              <a:rPr lang="vi-VN" sz="2000" dirty="0">
                <a:latin typeface=""/>
              </a:rPr>
              <a:t>Để tạo chữ ký, người gửi sẽ dùng private key và người nhận sẽ dùng public key để xác thực chữ ký đó.</a:t>
            </a:r>
          </a:p>
          <a:p>
            <a:endParaRPr lang="vi-VN" sz="2000" dirty="0">
              <a:latin typeface=""/>
            </a:endParaRPr>
          </a:p>
          <a:p>
            <a:r>
              <a:rPr lang="vi-VN" sz="2000" dirty="0">
                <a:latin typeface=""/>
              </a:rPr>
              <a:t>Tuy nhiên, vì bản tin rất dài nên việc mã hóa toàn bộ bản tin sẽ rất mất thời gian. Vì vậy, trong thực hành, chữ ký số thường sử dụng phương pháp mã hóa giá trị hash của bản tin. Việc này mang lại rất nhiều lợi ích như:</a:t>
            </a:r>
          </a:p>
          <a:p>
            <a:r>
              <a:rPr lang="vi-VN" sz="2000" dirty="0">
                <a:latin typeface=""/>
              </a:rPr>
              <a:t>	+ Các hàm hash là hàm 1 chiều, vì vậy dù có được hash cũng không thể biết được bản tin gốc 	</a:t>
            </a:r>
            <a:r>
              <a:rPr lang="vi-VN" sz="2000">
                <a:latin typeface=""/>
              </a:rPr>
              <a:t>   như </a:t>
            </a:r>
            <a:r>
              <a:rPr lang="vi-VN" sz="2000" dirty="0">
                <a:latin typeface=""/>
              </a:rPr>
              <a:t>thế nào.</a:t>
            </a:r>
          </a:p>
          <a:p>
            <a:r>
              <a:rPr lang="vi-VN" sz="2000" dirty="0">
                <a:latin typeface=""/>
              </a:rPr>
              <a:t>	+ Độ dài hash là cố định và thường rất nhỏ, vì vậy chữ số sẽ không chiếm quá nhiều dung 	   lượng.</a:t>
            </a:r>
          </a:p>
          <a:p>
            <a:r>
              <a:rPr lang="vi-VN" sz="2000" dirty="0">
                <a:latin typeface=""/>
              </a:rPr>
              <a:t>	+ Giá trị hash còn có thể dùng để kiểm tra lại bản tin nhận được có nguyên vẹn hay không?</a:t>
            </a:r>
          </a:p>
          <a:p>
            <a:r>
              <a:rPr lang="vi-VN" sz="2000" dirty="0">
                <a:latin typeface=""/>
              </a:rPr>
              <a:t>Chữ ký số đem lại nhiều giá trị hơn chữ ký tay rất nhiều. Có lẽ cũng vì vậy, việc xử lý chữ ký số phức tạp hơn hẳn chữ ký tay truyền thống.</a:t>
            </a:r>
          </a:p>
          <a:p>
            <a:endParaRPr sz="2000" b="1" i="0" u="none" strike="noStrike" cap="none" dirty="0">
              <a:solidFill>
                <a:schemeClr val="tx1"/>
              </a:solidFill>
              <a:latin typeface=""/>
              <a:ea typeface="Comfortaa"/>
              <a:cs typeface="Comfortaa"/>
              <a:sym typeface="Comfortaa"/>
            </a:endParaRPr>
          </a:p>
        </p:txBody>
      </p:sp>
    </p:spTree>
    <p:extLst>
      <p:ext uri="{BB962C8B-B14F-4D97-AF65-F5344CB8AC3E}">
        <p14:creationId xmlns:p14="http://schemas.microsoft.com/office/powerpoint/2010/main" val="285955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4438d2839a_1_7"/>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r>
              <a:rPr lang="vi-VN" b="1" dirty="0">
                <a:effectLst/>
                <a:latin typeface="Times New Roman" panose="02020603050405020304" pitchFamily="18" charset="0"/>
                <a:cs typeface="Times New Roman" panose="02020603050405020304" pitchFamily="18" charset="0"/>
              </a:rPr>
              <a:t>Các kỹ thuật truyền thống trong phòng chống giả mạo </a:t>
            </a:r>
            <a:br>
              <a:rPr lang="vi-VN" dirty="0">
                <a:latin typeface="Times New Roman" panose="02020603050405020304" pitchFamily="18" charset="0"/>
                <a:cs typeface="Times New Roman" panose="02020603050405020304" pitchFamily="18" charset="0"/>
              </a:rPr>
            </a:br>
            <a:br>
              <a:rPr lang="en-US" b="1" dirty="0">
                <a:solidFill>
                  <a:schemeClr val="bg1"/>
                </a:solidFill>
                <a:effectLst/>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
        <p:nvSpPr>
          <p:cNvPr id="232" name="Google Shape;232;g14438d2839a_1_7"/>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sz="2000">
                <a:latin typeface="Times New Roman" panose="02020603050405020304" pitchFamily="18" charset="0"/>
                <a:cs typeface="Times New Roman" panose="02020603050405020304" pitchFamily="18" charset="0"/>
              </a:rPr>
              <a:t>42</a:t>
            </a:fld>
            <a:endParaRPr sz="20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9904454-A614-B423-EBF7-8FDCB402D34B}"/>
              </a:ext>
            </a:extLst>
          </p:cNvPr>
          <p:cNvSpPr txBox="1"/>
          <p:nvPr/>
        </p:nvSpPr>
        <p:spPr>
          <a:xfrm>
            <a:off x="182881" y="886265"/>
            <a:ext cx="4709944" cy="400110"/>
          </a:xfrm>
          <a:prstGeom prst="rect">
            <a:avLst/>
          </a:prstGeom>
          <a:noFill/>
        </p:spPr>
        <p:txBody>
          <a:bodyPr wrap="none" rtlCol="0">
            <a:spAutoFit/>
          </a:bodyPr>
          <a:lstStyle/>
          <a:p>
            <a:r>
              <a:rPr lang="vi-VN" sz="2000" i="1" dirty="0">
                <a:effectLst/>
                <a:latin typeface="Times New Roman" panose="02020603050405020304" pitchFamily="18" charset="0"/>
                <a:cs typeface="Times New Roman" panose="02020603050405020304" pitchFamily="18" charset="0"/>
              </a:rPr>
              <a:t>1. Nhận dạng bằng phương pháp trực quan </a:t>
            </a:r>
            <a:endParaRPr lang="vi-V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ED55783-C69A-A255-74B8-8B1C1830C6D1}"/>
              </a:ext>
            </a:extLst>
          </p:cNvPr>
          <p:cNvSpPr txBox="1"/>
          <p:nvPr/>
        </p:nvSpPr>
        <p:spPr>
          <a:xfrm>
            <a:off x="534572" y="1255597"/>
            <a:ext cx="11318764" cy="1015663"/>
          </a:xfrm>
          <a:prstGeom prst="rect">
            <a:avLst/>
          </a:prstGeom>
          <a:noFill/>
        </p:spPr>
        <p:txBody>
          <a:bodyPr wrap="square" rtlCol="0">
            <a:spAutoFit/>
          </a:bodyPr>
          <a:lstStyle/>
          <a:p>
            <a:r>
              <a:rPr lang="vi-VN" sz="2000" dirty="0">
                <a:effectLst/>
                <a:latin typeface="Times New Roman" panose="02020603050405020304" pitchFamily="18" charset="0"/>
                <a:cs typeface="Times New Roman" panose="02020603050405020304" pitchFamily="18" charset="0"/>
              </a:rPr>
              <a:t>Dựa vào kiến thức và kinh nghiệm của người kiểm soát về đặc điểm, hình dáng, kích thước, màu sắc, dấu vết của một số loại giấy tờ từ đó phát hiện ra các tài liệu thật giả. </a:t>
            </a:r>
            <a:endParaRPr lang="vi-VN" sz="2000" dirty="0">
              <a:latin typeface="Times New Roman" panose="02020603050405020304" pitchFamily="18" charset="0"/>
              <a:cs typeface="Times New Roman" panose="02020603050405020304" pitchFamily="18" charset="0"/>
            </a:endParaRPr>
          </a:p>
          <a:p>
            <a:endParaRPr lang="en-V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AF0B469-A77D-8E6E-E9CE-568A63424077}"/>
              </a:ext>
            </a:extLst>
          </p:cNvPr>
          <p:cNvSpPr txBox="1"/>
          <p:nvPr/>
        </p:nvSpPr>
        <p:spPr>
          <a:xfrm>
            <a:off x="182881" y="1947706"/>
            <a:ext cx="3373039" cy="707886"/>
          </a:xfrm>
          <a:prstGeom prst="rect">
            <a:avLst/>
          </a:prstGeom>
          <a:noFill/>
        </p:spPr>
        <p:txBody>
          <a:bodyPr wrap="none" rtlCol="0">
            <a:spAutoFit/>
          </a:bodyPr>
          <a:lstStyle/>
          <a:p>
            <a:r>
              <a:rPr lang="vi-VN" sz="2000" i="1" dirty="0">
                <a:latin typeface="Times New Roman" panose="02020603050405020304" pitchFamily="18" charset="0"/>
                <a:cs typeface="Times New Roman" panose="02020603050405020304" pitchFamily="18" charset="0"/>
              </a:rPr>
              <a:t>2</a:t>
            </a:r>
            <a:r>
              <a:rPr lang="vi-VN" sz="2000" i="1" dirty="0">
                <a:effectLst/>
                <a:latin typeface="Times New Roman" panose="02020603050405020304" pitchFamily="18" charset="0"/>
                <a:cs typeface="Times New Roman" panose="02020603050405020304" pitchFamily="18" charset="0"/>
              </a:rPr>
              <a:t>. Sử dụng tem chống giả mạo </a:t>
            </a:r>
            <a:endParaRPr lang="vi-VN"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75E29CE-C3A0-2319-B1E7-BC17122B4545}"/>
              </a:ext>
            </a:extLst>
          </p:cNvPr>
          <p:cNvSpPr txBox="1"/>
          <p:nvPr/>
        </p:nvSpPr>
        <p:spPr>
          <a:xfrm>
            <a:off x="534572" y="2317038"/>
            <a:ext cx="11318764" cy="2246769"/>
          </a:xfrm>
          <a:prstGeom prst="rect">
            <a:avLst/>
          </a:prstGeom>
          <a:noFill/>
        </p:spPr>
        <p:txBody>
          <a:bodyPr wrap="square" rtlCol="0">
            <a:spAutoFit/>
          </a:bodyPr>
          <a:lstStyle/>
          <a:p>
            <a:r>
              <a:rPr lang="vi-VN" sz="2000" b="1" dirty="0">
                <a:effectLst/>
                <a:latin typeface="Times New Roman" panose="02020603050405020304" pitchFamily="18" charset="0"/>
                <a:cs typeface="Times New Roman" panose="02020603050405020304" pitchFamily="18" charset="0"/>
              </a:rPr>
              <a:t>Tem chống giả Hologram</a:t>
            </a:r>
            <a:r>
              <a:rPr lang="vi-VN" sz="2000" b="1" i="1" dirty="0">
                <a:effectLst/>
                <a:latin typeface="Times New Roman" panose="02020603050405020304" pitchFamily="18" charset="0"/>
                <a:cs typeface="Times New Roman" panose="02020603050405020304" pitchFamily="18" charset="0"/>
              </a:rPr>
              <a:t>: </a:t>
            </a:r>
            <a:r>
              <a:rPr lang="vi-VN" sz="2000" dirty="0">
                <a:effectLst/>
                <a:latin typeface="Times New Roman" panose="02020603050405020304" pitchFamily="18" charset="0"/>
                <a:cs typeface="Times New Roman" panose="02020603050405020304" pitchFamily="18" charset="0"/>
              </a:rPr>
              <a:t>được sản xuất bằng công nghệ laser hiện đại không dùng mực in. Màu sắc của tem là màu tán sắc ánh sáng biến đổi theo từng góc quan sát. Tem bám chắc đều trên bề mặt các sản phẩm và sẽ tự phá huỷ nếu bóc ra để tái sử dụng.</a:t>
            </a:r>
          </a:p>
          <a:p>
            <a:r>
              <a:rPr lang="vi-VN" sz="2000" b="1" dirty="0">
                <a:effectLst/>
                <a:latin typeface="Times New Roman" panose="02020603050405020304" pitchFamily="18" charset="0"/>
                <a:cs typeface="Times New Roman" panose="02020603050405020304" pitchFamily="18" charset="0"/>
              </a:rPr>
              <a:t>Tem chống giả Decal vỡ</a:t>
            </a:r>
            <a:r>
              <a:rPr lang="vi-VN" sz="2000" dirty="0">
                <a:effectLst/>
                <a:latin typeface="Times New Roman" panose="02020603050405020304" pitchFamily="18" charset="0"/>
                <a:cs typeface="Times New Roman" panose="02020603050405020304" pitchFamily="18" charset="0"/>
              </a:rPr>
              <a:t>: sử dụng công nghệ phát quang và công nghệ nhiệt. Khi cho bề mặt tem tiếp xúc với nhiệt độ thì màu sắc và hình ảnh của tem sẽ thay đổi. Khi bóc tem sẽ vỡ thành từng mảnh nhỏ.</a:t>
            </a:r>
          </a:p>
          <a:p>
            <a:endParaRPr lang="vi-VN" sz="2000" dirty="0">
              <a:effectLst/>
              <a:latin typeface="Times New Roman" panose="02020603050405020304" pitchFamily="18" charset="0"/>
              <a:cs typeface="Times New Roman" panose="02020603050405020304" pitchFamily="18" charset="0"/>
            </a:endParaRPr>
          </a:p>
          <a:p>
            <a:endParaRPr lang="en-VN"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F0137EA8-E1A3-00B4-1F8E-996F596682DB}"/>
              </a:ext>
            </a:extLst>
          </p:cNvPr>
          <p:cNvPicPr>
            <a:picLocks noChangeAspect="1"/>
          </p:cNvPicPr>
          <p:nvPr/>
        </p:nvPicPr>
        <p:blipFill>
          <a:blip r:embed="rId3"/>
          <a:stretch>
            <a:fillRect/>
          </a:stretch>
        </p:blipFill>
        <p:spPr>
          <a:xfrm>
            <a:off x="6909127" y="3914676"/>
            <a:ext cx="5295900" cy="2438400"/>
          </a:xfrm>
          <a:prstGeom prst="rect">
            <a:avLst/>
          </a:prstGeom>
        </p:spPr>
      </p:pic>
      <p:sp>
        <p:nvSpPr>
          <p:cNvPr id="14" name="TextBox 13">
            <a:extLst>
              <a:ext uri="{FF2B5EF4-FFF2-40B4-BE49-F238E27FC236}">
                <a16:creationId xmlns:a16="http://schemas.microsoft.com/office/drawing/2014/main" id="{5E6E85EB-FBB4-58BE-72EA-D7D1B688D9EB}"/>
              </a:ext>
            </a:extLst>
          </p:cNvPr>
          <p:cNvSpPr txBox="1"/>
          <p:nvPr/>
        </p:nvSpPr>
        <p:spPr>
          <a:xfrm>
            <a:off x="534572" y="3914676"/>
            <a:ext cx="6310273" cy="1631216"/>
          </a:xfrm>
          <a:prstGeom prst="rect">
            <a:avLst/>
          </a:prstGeom>
          <a:noFill/>
        </p:spPr>
        <p:txBody>
          <a:bodyPr wrap="square" rtlCol="0">
            <a:spAutoFit/>
          </a:bodyPr>
          <a:lstStyle/>
          <a:p>
            <a:r>
              <a:rPr lang="vi-VN" sz="2000" b="1" dirty="0">
                <a:latin typeface="Times New Roman" panose="02020603050405020304" pitchFamily="18" charset="0"/>
                <a:cs typeface="Times New Roman" panose="02020603050405020304" pitchFamily="18" charset="0"/>
              </a:rPr>
              <a:t>Tem chống giả kỹ thuật số</a:t>
            </a:r>
            <a:r>
              <a:rPr lang="vi-VN" sz="2000" dirty="0">
                <a:latin typeface="Times New Roman" panose="02020603050405020304" pitchFamily="18" charset="0"/>
                <a:cs typeface="Times New Roman" panose="02020603050405020304" pitchFamily="18" charset="0"/>
              </a:rPr>
              <a:t>: tem sử dụng công nghệ chống giả bằng mã PIN, in lên tem một dẫy các mã số bí mật dưới lớp phủ. Người dùng xác minh sản phẩm bằng cách kiểm tra mã PIN </a:t>
            </a:r>
            <a:r>
              <a:rPr lang="vi-VN" sz="2000" dirty="0">
                <a:effectLst/>
                <a:latin typeface="Times New Roman" panose="02020603050405020304" pitchFamily="18" charset="0"/>
                <a:cs typeface="Times New Roman" panose="02020603050405020304" pitchFamily="18" charset="0"/>
              </a:rPr>
              <a:t>thông qua tổng đài thoại, qua tin nhắn hoặc tra cứu </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0224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Title 2">
            <a:extLst>
              <a:ext uri="{FF2B5EF4-FFF2-40B4-BE49-F238E27FC236}">
                <a16:creationId xmlns:a16="http://schemas.microsoft.com/office/drawing/2014/main" id="{9D17BFD4-A11F-1C5C-9AE1-ADDA05EE52B4}"/>
              </a:ext>
            </a:extLst>
          </p:cNvPr>
          <p:cNvSpPr>
            <a:spLocks noGrp="1"/>
          </p:cNvSpPr>
          <p:nvPr>
            <p:ph type="title"/>
          </p:nvPr>
        </p:nvSpPr>
        <p:spPr/>
        <p:txBody>
          <a:bodyPr/>
          <a:lstStyle/>
          <a:p>
            <a:r>
              <a:rPr lang="en-VN" dirty="0"/>
              <a:t>Đặt Vấn đề</a:t>
            </a:r>
          </a:p>
        </p:txBody>
      </p:sp>
      <p:sp>
        <p:nvSpPr>
          <p:cNvPr id="5" name="TextBox 4">
            <a:extLst>
              <a:ext uri="{FF2B5EF4-FFF2-40B4-BE49-F238E27FC236}">
                <a16:creationId xmlns:a16="http://schemas.microsoft.com/office/drawing/2014/main" id="{8BAB641F-4CAB-517D-0223-8A01A19728F3}"/>
              </a:ext>
            </a:extLst>
          </p:cNvPr>
          <p:cNvSpPr txBox="1"/>
          <p:nvPr/>
        </p:nvSpPr>
        <p:spPr>
          <a:xfrm>
            <a:off x="1546146" y="2193763"/>
            <a:ext cx="1838965" cy="507831"/>
          </a:xfrm>
          <a:prstGeom prst="rect">
            <a:avLst/>
          </a:prstGeom>
          <a:noFill/>
        </p:spPr>
        <p:txBody>
          <a:bodyPr wrap="none" rtlCol="0">
            <a:spAutoFit/>
          </a:bodyPr>
          <a:lstStyle/>
          <a:p>
            <a:r>
              <a:rPr lang="en-US" sz="2700" dirty="0" err="1">
                <a:solidFill>
                  <a:schemeClr val="tx1"/>
                </a:solidFill>
                <a:latin typeface=""/>
                <a:cs typeface="Times New Roman" panose="02020603050405020304" pitchFamily="18" charset="0"/>
              </a:rPr>
              <a:t>Khách</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đến</a:t>
            </a:r>
            <a:endParaRPr lang="en-US" sz="2700" dirty="0">
              <a:solidFill>
                <a:schemeClr val="tx1"/>
              </a:solidFill>
              <a:latin typeface=""/>
              <a:cs typeface="Times New Roman" panose="02020603050405020304" pitchFamily="18" charset="0"/>
            </a:endParaRPr>
          </a:p>
        </p:txBody>
      </p:sp>
      <p:sp>
        <p:nvSpPr>
          <p:cNvPr id="7" name="TextBox 6">
            <a:extLst>
              <a:ext uri="{FF2B5EF4-FFF2-40B4-BE49-F238E27FC236}">
                <a16:creationId xmlns:a16="http://schemas.microsoft.com/office/drawing/2014/main" id="{F8B4AC37-3B19-4AD3-9D2E-B46C3D5BBCD8}"/>
              </a:ext>
            </a:extLst>
          </p:cNvPr>
          <p:cNvSpPr txBox="1"/>
          <p:nvPr/>
        </p:nvSpPr>
        <p:spPr>
          <a:xfrm>
            <a:off x="1481755" y="3240747"/>
            <a:ext cx="5128327" cy="507831"/>
          </a:xfrm>
          <a:prstGeom prst="rect">
            <a:avLst/>
          </a:prstGeom>
          <a:noFill/>
        </p:spPr>
        <p:txBody>
          <a:bodyPr wrap="none" rtlCol="0">
            <a:spAutoFit/>
          </a:bodyPr>
          <a:lstStyle/>
          <a:p>
            <a:r>
              <a:rPr lang="en-US" sz="2700" dirty="0" err="1">
                <a:solidFill>
                  <a:schemeClr val="tx1"/>
                </a:solidFill>
                <a:latin typeface=""/>
                <a:cs typeface="Times New Roman" panose="02020603050405020304" pitchFamily="18" charset="0"/>
              </a:rPr>
              <a:t>Bảo</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vệ</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gọi</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chủ</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nhà</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để</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xác</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nhận</a:t>
            </a:r>
            <a:endParaRPr lang="en-US" sz="2700" dirty="0">
              <a:solidFill>
                <a:schemeClr val="tx1"/>
              </a:solidFill>
              <a:latin typeface=""/>
              <a:cs typeface="Times New Roman" panose="02020603050405020304" pitchFamily="18" charset="0"/>
            </a:endParaRPr>
          </a:p>
        </p:txBody>
      </p:sp>
      <p:sp>
        <p:nvSpPr>
          <p:cNvPr id="9" name="TextBox 8">
            <a:extLst>
              <a:ext uri="{FF2B5EF4-FFF2-40B4-BE49-F238E27FC236}">
                <a16:creationId xmlns:a16="http://schemas.microsoft.com/office/drawing/2014/main" id="{8A7F5D7C-1796-0720-3346-6D22B8A3DB9F}"/>
              </a:ext>
            </a:extLst>
          </p:cNvPr>
          <p:cNvSpPr txBox="1"/>
          <p:nvPr/>
        </p:nvSpPr>
        <p:spPr>
          <a:xfrm>
            <a:off x="1481755" y="4320073"/>
            <a:ext cx="7300396" cy="507831"/>
          </a:xfrm>
          <a:prstGeom prst="rect">
            <a:avLst/>
          </a:prstGeom>
          <a:noFill/>
        </p:spPr>
        <p:txBody>
          <a:bodyPr wrap="none" rtlCol="0">
            <a:spAutoFit/>
          </a:bodyPr>
          <a:lstStyle/>
          <a:p>
            <a:r>
              <a:rPr lang="en-US" sz="2700" dirty="0" err="1">
                <a:solidFill>
                  <a:schemeClr val="tx1"/>
                </a:solidFill>
                <a:latin typeface=""/>
                <a:cs typeface="Times New Roman" panose="02020603050405020304" pitchFamily="18" charset="0"/>
              </a:rPr>
              <a:t>Chủ</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nhà</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xác</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nhận</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thì</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khách</a:t>
            </a:r>
            <a:r>
              <a:rPr lang="en-US" sz="2700" dirty="0">
                <a:solidFill>
                  <a:schemeClr val="tx1"/>
                </a:solidFill>
                <a:latin typeface=""/>
                <a:cs typeface="Times New Roman" panose="02020603050405020304" pitchFamily="18" charset="0"/>
              </a:rPr>
              <a:t>/shipper </a:t>
            </a:r>
            <a:r>
              <a:rPr lang="en-US" sz="2700" dirty="0" err="1">
                <a:solidFill>
                  <a:schemeClr val="tx1"/>
                </a:solidFill>
                <a:latin typeface=""/>
                <a:cs typeface="Times New Roman" panose="02020603050405020304" pitchFamily="18" charset="0"/>
              </a:rPr>
              <a:t>được</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vào</a:t>
            </a:r>
            <a:endParaRPr lang="en-US" sz="2700" dirty="0">
              <a:solidFill>
                <a:schemeClr val="tx1"/>
              </a:solidFill>
              <a:latin typeface=""/>
              <a:cs typeface="Times New Roman" panose="02020603050405020304" pitchFamily="18" charset="0"/>
            </a:endParaRPr>
          </a:p>
        </p:txBody>
      </p:sp>
      <p:sp>
        <p:nvSpPr>
          <p:cNvPr id="10" name="TextBox 9">
            <a:extLst>
              <a:ext uri="{FF2B5EF4-FFF2-40B4-BE49-F238E27FC236}">
                <a16:creationId xmlns:a16="http://schemas.microsoft.com/office/drawing/2014/main" id="{28303371-9AA5-73C8-B8D8-58A0350DE927}"/>
              </a:ext>
            </a:extLst>
          </p:cNvPr>
          <p:cNvSpPr txBox="1"/>
          <p:nvPr/>
        </p:nvSpPr>
        <p:spPr>
          <a:xfrm>
            <a:off x="194384" y="1036681"/>
            <a:ext cx="11803231" cy="923330"/>
          </a:xfrm>
          <a:prstGeom prst="rect">
            <a:avLst/>
          </a:prstGeom>
          <a:noFill/>
        </p:spPr>
        <p:txBody>
          <a:bodyPr wrap="square" rtlCol="0">
            <a:spAutoFit/>
          </a:bodyPr>
          <a:lstStyle/>
          <a:p>
            <a:r>
              <a:rPr lang="vi-VN" sz="2700" dirty="0">
                <a:solidFill>
                  <a:schemeClr val="tx1"/>
                </a:solidFill>
                <a:effectLst/>
                <a:latin typeface=""/>
                <a:cs typeface="Times New Roman" panose="02020603050405020304" pitchFamily="18" charset="0"/>
              </a:rPr>
              <a:t>Thực trạng quản lý khách vào ra tại các khu đô thị thấp tầng </a:t>
            </a:r>
          </a:p>
          <a:p>
            <a:r>
              <a:rPr lang="vi-VN" sz="2700" dirty="0">
                <a:solidFill>
                  <a:schemeClr val="tx1"/>
                </a:solidFill>
                <a:effectLst/>
                <a:latin typeface=""/>
                <a:cs typeface="Times New Roman" panose="02020603050405020304" pitchFamily="18" charset="0"/>
              </a:rPr>
              <a:t>(Vinhomes Thăng Long, Vinhomes Riverside, Gamuda Gardens...) hiện tại: </a:t>
            </a:r>
            <a:endParaRPr lang="vi-VN" sz="2700" dirty="0">
              <a:solidFill>
                <a:schemeClr val="tx1"/>
              </a:solidFill>
              <a:latin typeface=""/>
              <a:cs typeface="Times New Roman" panose="02020603050405020304" pitchFamily="18" charset="0"/>
            </a:endParaRPr>
          </a:p>
        </p:txBody>
      </p:sp>
      <p:sp>
        <p:nvSpPr>
          <p:cNvPr id="12" name="TextBox 11">
            <a:extLst>
              <a:ext uri="{FF2B5EF4-FFF2-40B4-BE49-F238E27FC236}">
                <a16:creationId xmlns:a16="http://schemas.microsoft.com/office/drawing/2014/main" id="{14916C7A-0306-D63A-D916-201ABD03C4F9}"/>
              </a:ext>
            </a:extLst>
          </p:cNvPr>
          <p:cNvSpPr txBox="1"/>
          <p:nvPr/>
        </p:nvSpPr>
        <p:spPr>
          <a:xfrm>
            <a:off x="1456555" y="5337866"/>
            <a:ext cx="9725739" cy="923330"/>
          </a:xfrm>
          <a:prstGeom prst="rect">
            <a:avLst/>
          </a:prstGeom>
          <a:noFill/>
        </p:spPr>
        <p:txBody>
          <a:bodyPr wrap="none" rtlCol="0">
            <a:spAutoFit/>
          </a:bodyPr>
          <a:lstStyle/>
          <a:p>
            <a:r>
              <a:rPr lang="vi-VN" sz="2700" dirty="0">
                <a:solidFill>
                  <a:schemeClr val="tx1"/>
                </a:solidFill>
                <a:effectLst/>
                <a:latin typeface=""/>
                <a:cs typeface="Times New Roman" panose="02020603050405020304" pitchFamily="18" charset="0"/>
              </a:rPr>
              <a:t>Khách hay chủ nhà khi ra vào cổng thì về nguyên tắc vẫn phải</a:t>
            </a:r>
          </a:p>
          <a:p>
            <a:r>
              <a:rPr lang="vi-VN" sz="2700" dirty="0">
                <a:solidFill>
                  <a:schemeClr val="tx1"/>
                </a:solidFill>
                <a:effectLst/>
                <a:latin typeface=""/>
                <a:cs typeface="Times New Roman" panose="02020603050405020304" pitchFamily="18" charset="0"/>
              </a:rPr>
              <a:t> mang theo thẻ cư dân </a:t>
            </a:r>
          </a:p>
        </p:txBody>
      </p:sp>
      <p:sp>
        <p:nvSpPr>
          <p:cNvPr id="14" name="Google Shape;74;p4">
            <a:extLst>
              <a:ext uri="{FF2B5EF4-FFF2-40B4-BE49-F238E27FC236}">
                <a16:creationId xmlns:a16="http://schemas.microsoft.com/office/drawing/2014/main" id="{9FC464E6-E876-8212-BC4A-084765841994}"/>
              </a:ext>
            </a:extLst>
          </p:cNvPr>
          <p:cNvSpPr/>
          <p:nvPr/>
        </p:nvSpPr>
        <p:spPr>
          <a:xfrm>
            <a:off x="589382" y="20198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5" name="Google Shape;79;p4">
            <a:extLst>
              <a:ext uri="{FF2B5EF4-FFF2-40B4-BE49-F238E27FC236}">
                <a16:creationId xmlns:a16="http://schemas.microsoft.com/office/drawing/2014/main" id="{9BA1DC89-AD53-8A8F-83C1-41539D8F060F}"/>
              </a:ext>
            </a:extLst>
          </p:cNvPr>
          <p:cNvSpPr txBox="1"/>
          <p:nvPr/>
        </p:nvSpPr>
        <p:spPr>
          <a:xfrm>
            <a:off x="601836" y="21616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1</a:t>
            </a:r>
            <a:endParaRPr sz="2700" b="1" i="0" u="none" strike="noStrike" cap="none" dirty="0">
              <a:solidFill>
                <a:schemeClr val="dk1"/>
              </a:solidFill>
              <a:latin typeface="Quicksand"/>
              <a:ea typeface="Quicksand"/>
              <a:cs typeface="Quicksand"/>
              <a:sym typeface="Quicksand"/>
            </a:endParaRPr>
          </a:p>
        </p:txBody>
      </p:sp>
      <p:sp>
        <p:nvSpPr>
          <p:cNvPr id="18" name="Google Shape;74;p4">
            <a:extLst>
              <a:ext uri="{FF2B5EF4-FFF2-40B4-BE49-F238E27FC236}">
                <a16:creationId xmlns:a16="http://schemas.microsoft.com/office/drawing/2014/main" id="{AD3C3B12-A6EC-3BE7-57AC-D89586AD96C0}"/>
              </a:ext>
            </a:extLst>
          </p:cNvPr>
          <p:cNvSpPr/>
          <p:nvPr/>
        </p:nvSpPr>
        <p:spPr>
          <a:xfrm>
            <a:off x="576501" y="30990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 name="Google Shape;79;p4">
            <a:extLst>
              <a:ext uri="{FF2B5EF4-FFF2-40B4-BE49-F238E27FC236}">
                <a16:creationId xmlns:a16="http://schemas.microsoft.com/office/drawing/2014/main" id="{5522780C-DE95-28B4-90AE-28AABA512F1B}"/>
              </a:ext>
            </a:extLst>
          </p:cNvPr>
          <p:cNvSpPr txBox="1"/>
          <p:nvPr/>
        </p:nvSpPr>
        <p:spPr>
          <a:xfrm>
            <a:off x="588955" y="32408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2</a:t>
            </a:r>
            <a:endParaRPr sz="2700" b="1" i="0" u="none" strike="noStrike" cap="none" dirty="0">
              <a:solidFill>
                <a:schemeClr val="dk1"/>
              </a:solidFill>
              <a:latin typeface="Quicksand"/>
              <a:ea typeface="Quicksand"/>
              <a:cs typeface="Quicksand"/>
              <a:sym typeface="Quicksand"/>
            </a:endParaRPr>
          </a:p>
        </p:txBody>
      </p:sp>
      <p:sp>
        <p:nvSpPr>
          <p:cNvPr id="20" name="Google Shape;74;p4">
            <a:extLst>
              <a:ext uri="{FF2B5EF4-FFF2-40B4-BE49-F238E27FC236}">
                <a16:creationId xmlns:a16="http://schemas.microsoft.com/office/drawing/2014/main" id="{173E7073-86F5-98FA-D5BC-E10507FB628B}"/>
              </a:ext>
            </a:extLst>
          </p:cNvPr>
          <p:cNvSpPr/>
          <p:nvPr/>
        </p:nvSpPr>
        <p:spPr>
          <a:xfrm>
            <a:off x="577799" y="41782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1" name="Google Shape;79;p4">
            <a:extLst>
              <a:ext uri="{FF2B5EF4-FFF2-40B4-BE49-F238E27FC236}">
                <a16:creationId xmlns:a16="http://schemas.microsoft.com/office/drawing/2014/main" id="{1EAE6C21-CD2B-70DE-325C-F5682BA980ED}"/>
              </a:ext>
            </a:extLst>
          </p:cNvPr>
          <p:cNvSpPr txBox="1"/>
          <p:nvPr/>
        </p:nvSpPr>
        <p:spPr>
          <a:xfrm>
            <a:off x="590253" y="43200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dirty="0">
                <a:solidFill>
                  <a:schemeClr val="dk1"/>
                </a:solidFill>
                <a:latin typeface="Quicksand"/>
                <a:ea typeface="Quicksand"/>
                <a:cs typeface="Quicksand"/>
                <a:sym typeface="Quicksand"/>
              </a:rPr>
              <a:t>3</a:t>
            </a:r>
            <a:endParaRPr sz="2700" b="1" i="0" u="none" strike="noStrike" cap="none" dirty="0">
              <a:solidFill>
                <a:schemeClr val="dk1"/>
              </a:solidFill>
              <a:latin typeface="Quicksand"/>
              <a:ea typeface="Quicksand"/>
              <a:cs typeface="Quicksand"/>
              <a:sym typeface="Quicksand"/>
            </a:endParaRPr>
          </a:p>
        </p:txBody>
      </p:sp>
      <p:sp>
        <p:nvSpPr>
          <p:cNvPr id="22" name="Google Shape;74;p4">
            <a:extLst>
              <a:ext uri="{FF2B5EF4-FFF2-40B4-BE49-F238E27FC236}">
                <a16:creationId xmlns:a16="http://schemas.microsoft.com/office/drawing/2014/main" id="{C15AC85D-12CB-B864-DC56-F103001C174F}"/>
              </a:ext>
            </a:extLst>
          </p:cNvPr>
          <p:cNvSpPr/>
          <p:nvPr/>
        </p:nvSpPr>
        <p:spPr>
          <a:xfrm>
            <a:off x="588955" y="5201597"/>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3" name="Google Shape;79;p4">
            <a:extLst>
              <a:ext uri="{FF2B5EF4-FFF2-40B4-BE49-F238E27FC236}">
                <a16:creationId xmlns:a16="http://schemas.microsoft.com/office/drawing/2014/main" id="{645A7F07-B7C4-F0DA-8573-05BFC87A6A35}"/>
              </a:ext>
            </a:extLst>
          </p:cNvPr>
          <p:cNvSpPr txBox="1"/>
          <p:nvPr/>
        </p:nvSpPr>
        <p:spPr>
          <a:xfrm>
            <a:off x="601409" y="5343417"/>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4</a:t>
            </a:r>
            <a:endParaRPr sz="2700" b="1" i="0" u="none" strike="noStrike" cap="none" dirty="0">
              <a:solidFill>
                <a:schemeClr val="dk1"/>
              </a:solidFill>
              <a:latin typeface="Quicksand"/>
              <a:ea typeface="Quicksand"/>
              <a:cs typeface="Quicksand"/>
              <a:sym typeface="Quicksa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heckerboard(across)">
                                      <p:cBhvr>
                                        <p:cTn id="26" dur="500"/>
                                        <p:tgtEl>
                                          <p:spTgt spid="2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heckerboard(across)">
                                      <p:cBhvr>
                                        <p:cTn id="29" dur="500"/>
                                        <p:tgtEl>
                                          <p:spTgt spid="20"/>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heckerboard(across)">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2" grpId="0"/>
      <p:bldP spid="14" grpId="0" animBg="1"/>
      <p:bldP spid="15" grpId="0"/>
      <p:bldP spid="18" grpId="0" animBg="1"/>
      <p:bldP spid="19" grpId="0"/>
      <p:bldP spid="20" grpId="0" animBg="1"/>
      <p:bldP spid="21" grpId="0"/>
      <p:bldP spid="22"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Title 2">
            <a:extLst>
              <a:ext uri="{FF2B5EF4-FFF2-40B4-BE49-F238E27FC236}">
                <a16:creationId xmlns:a16="http://schemas.microsoft.com/office/drawing/2014/main" id="{9D17BFD4-A11F-1C5C-9AE1-ADDA05EE52B4}"/>
              </a:ext>
            </a:extLst>
          </p:cNvPr>
          <p:cNvSpPr>
            <a:spLocks noGrp="1"/>
          </p:cNvSpPr>
          <p:nvPr>
            <p:ph type="title"/>
          </p:nvPr>
        </p:nvSpPr>
        <p:spPr/>
        <p:txBody>
          <a:bodyPr/>
          <a:lstStyle/>
          <a:p>
            <a:r>
              <a:rPr lang="en-VN" dirty="0"/>
              <a:t>Bất cập</a:t>
            </a:r>
          </a:p>
        </p:txBody>
      </p:sp>
      <p:sp>
        <p:nvSpPr>
          <p:cNvPr id="5" name="TextBox 4">
            <a:extLst>
              <a:ext uri="{FF2B5EF4-FFF2-40B4-BE49-F238E27FC236}">
                <a16:creationId xmlns:a16="http://schemas.microsoft.com/office/drawing/2014/main" id="{8BAB641F-4CAB-517D-0223-8A01A19728F3}"/>
              </a:ext>
            </a:extLst>
          </p:cNvPr>
          <p:cNvSpPr txBox="1"/>
          <p:nvPr/>
        </p:nvSpPr>
        <p:spPr>
          <a:xfrm>
            <a:off x="1546146" y="2193763"/>
            <a:ext cx="7765267" cy="523220"/>
          </a:xfrm>
          <a:prstGeom prst="rect">
            <a:avLst/>
          </a:prstGeom>
          <a:noFill/>
        </p:spPr>
        <p:txBody>
          <a:bodyPr wrap="none" rtlCol="0">
            <a:spAutoFit/>
          </a:bodyPr>
          <a:lstStyle/>
          <a:p>
            <a:r>
              <a:rPr lang="vi-VN" sz="2700" dirty="0">
                <a:solidFill>
                  <a:schemeClr val="tx1"/>
                </a:solidFill>
                <a:latin typeface=""/>
                <a:cs typeface="Times New Roman" panose="02020603050405020304" pitchFamily="18" charset="0"/>
              </a:rPr>
              <a:t>Không phải lúc nào cũng mang theo thẻ cư dân</a:t>
            </a:r>
            <a:endParaRPr lang="en-US" sz="2700" dirty="0">
              <a:solidFill>
                <a:schemeClr val="tx1"/>
              </a:solidFill>
              <a:latin typeface=""/>
              <a:cs typeface="Times New Roman" panose="02020603050405020304" pitchFamily="18" charset="0"/>
            </a:endParaRPr>
          </a:p>
        </p:txBody>
      </p:sp>
      <p:sp>
        <p:nvSpPr>
          <p:cNvPr id="7" name="TextBox 6">
            <a:extLst>
              <a:ext uri="{FF2B5EF4-FFF2-40B4-BE49-F238E27FC236}">
                <a16:creationId xmlns:a16="http://schemas.microsoft.com/office/drawing/2014/main" id="{F8B4AC37-3B19-4AD3-9D2E-B46C3D5BBCD8}"/>
              </a:ext>
            </a:extLst>
          </p:cNvPr>
          <p:cNvSpPr txBox="1"/>
          <p:nvPr/>
        </p:nvSpPr>
        <p:spPr>
          <a:xfrm>
            <a:off x="1481755" y="3240747"/>
            <a:ext cx="8376620" cy="938719"/>
          </a:xfrm>
          <a:prstGeom prst="rect">
            <a:avLst/>
          </a:prstGeom>
          <a:noFill/>
        </p:spPr>
        <p:txBody>
          <a:bodyPr wrap="square" rtlCol="0">
            <a:spAutoFit/>
          </a:bodyPr>
          <a:lstStyle/>
          <a:p>
            <a:r>
              <a:rPr lang="vi-VN" sz="2700" dirty="0">
                <a:solidFill>
                  <a:schemeClr val="tx1"/>
                </a:solidFill>
                <a:latin typeface=""/>
                <a:cs typeface="Times New Roman" panose="02020603050405020304" pitchFamily="18" charset="0"/>
              </a:rPr>
              <a:t>Chủ nhà phải nghe điện thoại khi có người đến nhà</a:t>
            </a:r>
          </a:p>
          <a:p>
            <a:endParaRPr lang="en-US" sz="2700" dirty="0">
              <a:solidFill>
                <a:schemeClr val="tx1"/>
              </a:solidFill>
              <a:latin typeface=""/>
              <a:cs typeface="Times New Roman" panose="02020603050405020304" pitchFamily="18" charset="0"/>
            </a:endParaRPr>
          </a:p>
        </p:txBody>
      </p:sp>
      <p:sp>
        <p:nvSpPr>
          <p:cNvPr id="9" name="TextBox 8">
            <a:extLst>
              <a:ext uri="{FF2B5EF4-FFF2-40B4-BE49-F238E27FC236}">
                <a16:creationId xmlns:a16="http://schemas.microsoft.com/office/drawing/2014/main" id="{8A7F5D7C-1796-0720-3346-6D22B8A3DB9F}"/>
              </a:ext>
            </a:extLst>
          </p:cNvPr>
          <p:cNvSpPr txBox="1"/>
          <p:nvPr/>
        </p:nvSpPr>
        <p:spPr>
          <a:xfrm>
            <a:off x="1481755" y="4320073"/>
            <a:ext cx="9922909" cy="1369606"/>
          </a:xfrm>
          <a:prstGeom prst="rect">
            <a:avLst/>
          </a:prstGeom>
          <a:noFill/>
        </p:spPr>
        <p:txBody>
          <a:bodyPr wrap="none" rtlCol="0">
            <a:spAutoFit/>
          </a:bodyPr>
          <a:lstStyle/>
          <a:p>
            <a:r>
              <a:rPr lang="vi-VN" sz="2700" dirty="0">
                <a:solidFill>
                  <a:schemeClr val="tx1"/>
                </a:solidFill>
                <a:latin typeface=""/>
                <a:cs typeface="Times New Roman" panose="02020603050405020304" pitchFamily="18" charset="0"/>
              </a:rPr>
              <a:t>Khi con cháu đặt grab/bee thì bố mẹ cũng phải nghe máy để </a:t>
            </a:r>
          </a:p>
          <a:p>
            <a:r>
              <a:rPr lang="vi-VN" sz="2700" dirty="0">
                <a:solidFill>
                  <a:schemeClr val="tx1"/>
                </a:solidFill>
                <a:latin typeface=""/>
                <a:cs typeface="Times New Roman" panose="02020603050405020304" pitchFamily="18" charset="0"/>
              </a:rPr>
              <a:t>cho grab/bee vào đón </a:t>
            </a:r>
          </a:p>
          <a:p>
            <a:endParaRPr lang="en-US" sz="2700" dirty="0">
              <a:solidFill>
                <a:schemeClr val="tx1"/>
              </a:solidFill>
              <a:latin typeface=""/>
              <a:cs typeface="Times New Roman" panose="02020603050405020304" pitchFamily="18" charset="0"/>
            </a:endParaRPr>
          </a:p>
        </p:txBody>
      </p:sp>
      <p:sp>
        <p:nvSpPr>
          <p:cNvPr id="14" name="Google Shape;74;p4">
            <a:extLst>
              <a:ext uri="{FF2B5EF4-FFF2-40B4-BE49-F238E27FC236}">
                <a16:creationId xmlns:a16="http://schemas.microsoft.com/office/drawing/2014/main" id="{9FC464E6-E876-8212-BC4A-084765841994}"/>
              </a:ext>
            </a:extLst>
          </p:cNvPr>
          <p:cNvSpPr/>
          <p:nvPr/>
        </p:nvSpPr>
        <p:spPr>
          <a:xfrm>
            <a:off x="589382" y="20198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5" name="Google Shape;79;p4">
            <a:extLst>
              <a:ext uri="{FF2B5EF4-FFF2-40B4-BE49-F238E27FC236}">
                <a16:creationId xmlns:a16="http://schemas.microsoft.com/office/drawing/2014/main" id="{9BA1DC89-AD53-8A8F-83C1-41539D8F060F}"/>
              </a:ext>
            </a:extLst>
          </p:cNvPr>
          <p:cNvSpPr txBox="1"/>
          <p:nvPr/>
        </p:nvSpPr>
        <p:spPr>
          <a:xfrm>
            <a:off x="601836" y="21616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1</a:t>
            </a:r>
            <a:endParaRPr sz="2700" b="1" i="0" u="none" strike="noStrike" cap="none" dirty="0">
              <a:solidFill>
                <a:schemeClr val="dk1"/>
              </a:solidFill>
              <a:latin typeface="Quicksand"/>
              <a:ea typeface="Quicksand"/>
              <a:cs typeface="Quicksand"/>
              <a:sym typeface="Quicksand"/>
            </a:endParaRPr>
          </a:p>
        </p:txBody>
      </p:sp>
      <p:sp>
        <p:nvSpPr>
          <p:cNvPr id="18" name="Google Shape;74;p4">
            <a:extLst>
              <a:ext uri="{FF2B5EF4-FFF2-40B4-BE49-F238E27FC236}">
                <a16:creationId xmlns:a16="http://schemas.microsoft.com/office/drawing/2014/main" id="{AD3C3B12-A6EC-3BE7-57AC-D89586AD96C0}"/>
              </a:ext>
            </a:extLst>
          </p:cNvPr>
          <p:cNvSpPr/>
          <p:nvPr/>
        </p:nvSpPr>
        <p:spPr>
          <a:xfrm>
            <a:off x="576501" y="30990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 name="Google Shape;79;p4">
            <a:extLst>
              <a:ext uri="{FF2B5EF4-FFF2-40B4-BE49-F238E27FC236}">
                <a16:creationId xmlns:a16="http://schemas.microsoft.com/office/drawing/2014/main" id="{5522780C-DE95-28B4-90AE-28AABA512F1B}"/>
              </a:ext>
            </a:extLst>
          </p:cNvPr>
          <p:cNvSpPr txBox="1"/>
          <p:nvPr/>
        </p:nvSpPr>
        <p:spPr>
          <a:xfrm>
            <a:off x="588955" y="32408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2</a:t>
            </a:r>
            <a:endParaRPr sz="2700" b="1" i="0" u="none" strike="noStrike" cap="none" dirty="0">
              <a:solidFill>
                <a:schemeClr val="dk1"/>
              </a:solidFill>
              <a:latin typeface="Quicksand"/>
              <a:ea typeface="Quicksand"/>
              <a:cs typeface="Quicksand"/>
              <a:sym typeface="Quicksand"/>
            </a:endParaRPr>
          </a:p>
        </p:txBody>
      </p:sp>
      <p:sp>
        <p:nvSpPr>
          <p:cNvPr id="20" name="Google Shape;74;p4">
            <a:extLst>
              <a:ext uri="{FF2B5EF4-FFF2-40B4-BE49-F238E27FC236}">
                <a16:creationId xmlns:a16="http://schemas.microsoft.com/office/drawing/2014/main" id="{173E7073-86F5-98FA-D5BC-E10507FB628B}"/>
              </a:ext>
            </a:extLst>
          </p:cNvPr>
          <p:cNvSpPr/>
          <p:nvPr/>
        </p:nvSpPr>
        <p:spPr>
          <a:xfrm>
            <a:off x="577799" y="41782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1" name="Google Shape;79;p4">
            <a:extLst>
              <a:ext uri="{FF2B5EF4-FFF2-40B4-BE49-F238E27FC236}">
                <a16:creationId xmlns:a16="http://schemas.microsoft.com/office/drawing/2014/main" id="{1EAE6C21-CD2B-70DE-325C-F5682BA980ED}"/>
              </a:ext>
            </a:extLst>
          </p:cNvPr>
          <p:cNvSpPr txBox="1"/>
          <p:nvPr/>
        </p:nvSpPr>
        <p:spPr>
          <a:xfrm>
            <a:off x="590253" y="43200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dirty="0">
                <a:solidFill>
                  <a:schemeClr val="dk1"/>
                </a:solidFill>
                <a:latin typeface="Quicksand"/>
                <a:ea typeface="Quicksand"/>
                <a:cs typeface="Quicksand"/>
                <a:sym typeface="Quicksand"/>
              </a:rPr>
              <a:t>3</a:t>
            </a:r>
            <a:endParaRPr sz="2700" b="1" i="0" u="none" strike="noStrike" cap="none" dirty="0">
              <a:solidFill>
                <a:schemeClr val="dk1"/>
              </a:solidFill>
              <a:latin typeface="Quicksand"/>
              <a:ea typeface="Quicksand"/>
              <a:cs typeface="Quicksand"/>
              <a:sym typeface="Quicksand"/>
            </a:endParaRPr>
          </a:p>
        </p:txBody>
      </p:sp>
    </p:spTree>
    <p:extLst>
      <p:ext uri="{BB962C8B-B14F-4D97-AF65-F5344CB8AC3E}">
        <p14:creationId xmlns:p14="http://schemas.microsoft.com/office/powerpoint/2010/main" val="198901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heckerboard(across)">
                                      <p:cBhvr>
                                        <p:cTn id="26" dur="500"/>
                                        <p:tgtEl>
                                          <p:spTgt spid="2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heckerboard(across)">
                                      <p:cBhvr>
                                        <p:cTn id="29" dur="500"/>
                                        <p:tgtEl>
                                          <p:spTgt spid="20"/>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heckerboard(across)">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4" grpId="0" animBg="1"/>
      <p:bldP spid="15" grpId="0"/>
      <p:bldP spid="18" grpId="0" animBg="1"/>
      <p:bldP spid="19" grpId="0"/>
      <p:bldP spid="20"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Title 2">
            <a:extLst>
              <a:ext uri="{FF2B5EF4-FFF2-40B4-BE49-F238E27FC236}">
                <a16:creationId xmlns:a16="http://schemas.microsoft.com/office/drawing/2014/main" id="{9D17BFD4-A11F-1C5C-9AE1-ADDA05EE52B4}"/>
              </a:ext>
            </a:extLst>
          </p:cNvPr>
          <p:cNvSpPr>
            <a:spLocks noGrp="1"/>
          </p:cNvSpPr>
          <p:nvPr>
            <p:ph type="title"/>
          </p:nvPr>
        </p:nvSpPr>
        <p:spPr/>
        <p:txBody>
          <a:bodyPr/>
          <a:lstStyle/>
          <a:p>
            <a:r>
              <a:rPr lang="en-VN" dirty="0"/>
              <a:t>Mục tiêu</a:t>
            </a:r>
          </a:p>
        </p:txBody>
      </p:sp>
      <p:sp>
        <p:nvSpPr>
          <p:cNvPr id="5" name="TextBox 4">
            <a:extLst>
              <a:ext uri="{FF2B5EF4-FFF2-40B4-BE49-F238E27FC236}">
                <a16:creationId xmlns:a16="http://schemas.microsoft.com/office/drawing/2014/main" id="{8BAB641F-4CAB-517D-0223-8A01A19728F3}"/>
              </a:ext>
            </a:extLst>
          </p:cNvPr>
          <p:cNvSpPr txBox="1"/>
          <p:nvPr/>
        </p:nvSpPr>
        <p:spPr>
          <a:xfrm>
            <a:off x="1546146" y="2193763"/>
            <a:ext cx="1739579" cy="507831"/>
          </a:xfrm>
          <a:prstGeom prst="rect">
            <a:avLst/>
          </a:prstGeom>
          <a:noFill/>
        </p:spPr>
        <p:txBody>
          <a:bodyPr wrap="none" rtlCol="0">
            <a:spAutoFit/>
          </a:bodyPr>
          <a:lstStyle/>
          <a:p>
            <a:r>
              <a:rPr lang="en-US" sz="2700" dirty="0" err="1">
                <a:solidFill>
                  <a:schemeClr val="tx1"/>
                </a:solidFill>
                <a:latin typeface=""/>
                <a:cs typeface="Times New Roman" panose="02020603050405020304" pitchFamily="18" charset="0"/>
              </a:rPr>
              <a:t>Thuận</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lợi</a:t>
            </a:r>
            <a:r>
              <a:rPr lang="en-US" sz="2700" dirty="0">
                <a:solidFill>
                  <a:schemeClr val="tx1"/>
                </a:solidFill>
                <a:latin typeface=""/>
                <a:cs typeface="Times New Roman" panose="02020603050405020304" pitchFamily="18" charset="0"/>
              </a:rPr>
              <a:t> </a:t>
            </a:r>
          </a:p>
        </p:txBody>
      </p:sp>
      <p:sp>
        <p:nvSpPr>
          <p:cNvPr id="7" name="TextBox 6">
            <a:extLst>
              <a:ext uri="{FF2B5EF4-FFF2-40B4-BE49-F238E27FC236}">
                <a16:creationId xmlns:a16="http://schemas.microsoft.com/office/drawing/2014/main" id="{F8B4AC37-3B19-4AD3-9D2E-B46C3D5BBCD8}"/>
              </a:ext>
            </a:extLst>
          </p:cNvPr>
          <p:cNvSpPr txBox="1"/>
          <p:nvPr/>
        </p:nvSpPr>
        <p:spPr>
          <a:xfrm>
            <a:off x="1481755" y="3240747"/>
            <a:ext cx="8376620" cy="507831"/>
          </a:xfrm>
          <a:prstGeom prst="rect">
            <a:avLst/>
          </a:prstGeom>
          <a:noFill/>
        </p:spPr>
        <p:txBody>
          <a:bodyPr wrap="square" rtlCol="0">
            <a:spAutoFit/>
          </a:bodyPr>
          <a:lstStyle/>
          <a:p>
            <a:r>
              <a:rPr lang="en-US" sz="2700" dirty="0">
                <a:solidFill>
                  <a:schemeClr val="tx1"/>
                </a:solidFill>
                <a:latin typeface=""/>
                <a:cs typeface="Times New Roman" panose="02020603050405020304" pitchFamily="18" charset="0"/>
              </a:rPr>
              <a:t>An </a:t>
            </a:r>
            <a:r>
              <a:rPr lang="en-US" sz="2700" dirty="0" err="1">
                <a:solidFill>
                  <a:schemeClr val="tx1"/>
                </a:solidFill>
                <a:latin typeface=""/>
                <a:cs typeface="Times New Roman" panose="02020603050405020304" pitchFamily="18" charset="0"/>
              </a:rPr>
              <a:t>toàn</a:t>
            </a:r>
            <a:endParaRPr lang="en-US" sz="2700" dirty="0">
              <a:solidFill>
                <a:schemeClr val="tx1"/>
              </a:solidFill>
              <a:latin typeface=""/>
              <a:cs typeface="Times New Roman" panose="02020603050405020304" pitchFamily="18" charset="0"/>
            </a:endParaRPr>
          </a:p>
        </p:txBody>
      </p:sp>
      <p:sp>
        <p:nvSpPr>
          <p:cNvPr id="9" name="TextBox 8">
            <a:extLst>
              <a:ext uri="{FF2B5EF4-FFF2-40B4-BE49-F238E27FC236}">
                <a16:creationId xmlns:a16="http://schemas.microsoft.com/office/drawing/2014/main" id="{8A7F5D7C-1796-0720-3346-6D22B8A3DB9F}"/>
              </a:ext>
            </a:extLst>
          </p:cNvPr>
          <p:cNvSpPr txBox="1"/>
          <p:nvPr/>
        </p:nvSpPr>
        <p:spPr>
          <a:xfrm>
            <a:off x="1481755" y="4320073"/>
            <a:ext cx="1646605" cy="507831"/>
          </a:xfrm>
          <a:prstGeom prst="rect">
            <a:avLst/>
          </a:prstGeom>
          <a:noFill/>
        </p:spPr>
        <p:txBody>
          <a:bodyPr wrap="none" rtlCol="0">
            <a:spAutoFit/>
          </a:bodyPr>
          <a:lstStyle/>
          <a:p>
            <a:r>
              <a:rPr lang="en-US" sz="2700" dirty="0" err="1">
                <a:solidFill>
                  <a:schemeClr val="tx1"/>
                </a:solidFill>
                <a:latin typeface=""/>
                <a:cs typeface="Times New Roman" panose="02020603050405020304" pitchFamily="18" charset="0"/>
              </a:rPr>
              <a:t>Văn</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minh</a:t>
            </a:r>
            <a:endParaRPr lang="en-US" sz="2700" dirty="0">
              <a:solidFill>
                <a:schemeClr val="tx1"/>
              </a:solidFill>
              <a:latin typeface=""/>
              <a:cs typeface="Times New Roman" panose="02020603050405020304" pitchFamily="18" charset="0"/>
            </a:endParaRPr>
          </a:p>
        </p:txBody>
      </p:sp>
      <p:sp>
        <p:nvSpPr>
          <p:cNvPr id="14" name="Google Shape;74;p4">
            <a:extLst>
              <a:ext uri="{FF2B5EF4-FFF2-40B4-BE49-F238E27FC236}">
                <a16:creationId xmlns:a16="http://schemas.microsoft.com/office/drawing/2014/main" id="{9FC464E6-E876-8212-BC4A-084765841994}"/>
              </a:ext>
            </a:extLst>
          </p:cNvPr>
          <p:cNvSpPr/>
          <p:nvPr/>
        </p:nvSpPr>
        <p:spPr>
          <a:xfrm>
            <a:off x="589382" y="20198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5" name="Google Shape;79;p4">
            <a:extLst>
              <a:ext uri="{FF2B5EF4-FFF2-40B4-BE49-F238E27FC236}">
                <a16:creationId xmlns:a16="http://schemas.microsoft.com/office/drawing/2014/main" id="{9BA1DC89-AD53-8A8F-83C1-41539D8F060F}"/>
              </a:ext>
            </a:extLst>
          </p:cNvPr>
          <p:cNvSpPr txBox="1"/>
          <p:nvPr/>
        </p:nvSpPr>
        <p:spPr>
          <a:xfrm>
            <a:off x="601836" y="21616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1</a:t>
            </a:r>
            <a:endParaRPr sz="2700" b="1" i="0" u="none" strike="noStrike" cap="none" dirty="0">
              <a:solidFill>
                <a:schemeClr val="dk1"/>
              </a:solidFill>
              <a:latin typeface="Quicksand"/>
              <a:ea typeface="Quicksand"/>
              <a:cs typeface="Quicksand"/>
              <a:sym typeface="Quicksand"/>
            </a:endParaRPr>
          </a:p>
        </p:txBody>
      </p:sp>
      <p:sp>
        <p:nvSpPr>
          <p:cNvPr id="18" name="Google Shape;74;p4">
            <a:extLst>
              <a:ext uri="{FF2B5EF4-FFF2-40B4-BE49-F238E27FC236}">
                <a16:creationId xmlns:a16="http://schemas.microsoft.com/office/drawing/2014/main" id="{AD3C3B12-A6EC-3BE7-57AC-D89586AD96C0}"/>
              </a:ext>
            </a:extLst>
          </p:cNvPr>
          <p:cNvSpPr/>
          <p:nvPr/>
        </p:nvSpPr>
        <p:spPr>
          <a:xfrm>
            <a:off x="576501" y="30990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 name="Google Shape;79;p4">
            <a:extLst>
              <a:ext uri="{FF2B5EF4-FFF2-40B4-BE49-F238E27FC236}">
                <a16:creationId xmlns:a16="http://schemas.microsoft.com/office/drawing/2014/main" id="{5522780C-DE95-28B4-90AE-28AABA512F1B}"/>
              </a:ext>
            </a:extLst>
          </p:cNvPr>
          <p:cNvSpPr txBox="1"/>
          <p:nvPr/>
        </p:nvSpPr>
        <p:spPr>
          <a:xfrm>
            <a:off x="588955" y="32408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2</a:t>
            </a:r>
            <a:endParaRPr sz="2700" b="1" i="0" u="none" strike="noStrike" cap="none" dirty="0">
              <a:solidFill>
                <a:schemeClr val="dk1"/>
              </a:solidFill>
              <a:latin typeface="Quicksand"/>
              <a:ea typeface="Quicksand"/>
              <a:cs typeface="Quicksand"/>
              <a:sym typeface="Quicksand"/>
            </a:endParaRPr>
          </a:p>
        </p:txBody>
      </p:sp>
      <p:sp>
        <p:nvSpPr>
          <p:cNvPr id="20" name="Google Shape;74;p4">
            <a:extLst>
              <a:ext uri="{FF2B5EF4-FFF2-40B4-BE49-F238E27FC236}">
                <a16:creationId xmlns:a16="http://schemas.microsoft.com/office/drawing/2014/main" id="{173E7073-86F5-98FA-D5BC-E10507FB628B}"/>
              </a:ext>
            </a:extLst>
          </p:cNvPr>
          <p:cNvSpPr/>
          <p:nvPr/>
        </p:nvSpPr>
        <p:spPr>
          <a:xfrm>
            <a:off x="577799" y="41782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1" name="Google Shape;79;p4">
            <a:extLst>
              <a:ext uri="{FF2B5EF4-FFF2-40B4-BE49-F238E27FC236}">
                <a16:creationId xmlns:a16="http://schemas.microsoft.com/office/drawing/2014/main" id="{1EAE6C21-CD2B-70DE-325C-F5682BA980ED}"/>
              </a:ext>
            </a:extLst>
          </p:cNvPr>
          <p:cNvSpPr txBox="1"/>
          <p:nvPr/>
        </p:nvSpPr>
        <p:spPr>
          <a:xfrm>
            <a:off x="590253" y="43200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dirty="0">
                <a:solidFill>
                  <a:schemeClr val="dk1"/>
                </a:solidFill>
                <a:latin typeface="Quicksand"/>
                <a:ea typeface="Quicksand"/>
                <a:cs typeface="Quicksand"/>
                <a:sym typeface="Quicksand"/>
              </a:rPr>
              <a:t>3</a:t>
            </a:r>
            <a:endParaRPr sz="2700" b="1" i="0" u="none" strike="noStrike" cap="none" dirty="0">
              <a:solidFill>
                <a:schemeClr val="dk1"/>
              </a:solidFill>
              <a:latin typeface="Quicksand"/>
              <a:ea typeface="Quicksand"/>
              <a:cs typeface="Quicksand"/>
              <a:sym typeface="Quicksand"/>
            </a:endParaRPr>
          </a:p>
        </p:txBody>
      </p:sp>
      <p:pic>
        <p:nvPicPr>
          <p:cNvPr id="2" name="Picture 1">
            <a:extLst>
              <a:ext uri="{FF2B5EF4-FFF2-40B4-BE49-F238E27FC236}">
                <a16:creationId xmlns:a16="http://schemas.microsoft.com/office/drawing/2014/main" id="{97B5B0A9-60AE-ABAA-4ECC-9139855FB0AD}"/>
              </a:ext>
            </a:extLst>
          </p:cNvPr>
          <p:cNvPicPr>
            <a:picLocks noChangeAspect="1"/>
          </p:cNvPicPr>
          <p:nvPr/>
        </p:nvPicPr>
        <p:blipFill>
          <a:blip r:embed="rId3"/>
          <a:stretch>
            <a:fillRect/>
          </a:stretch>
        </p:blipFill>
        <p:spPr>
          <a:xfrm>
            <a:off x="4605338" y="1018162"/>
            <a:ext cx="7124700" cy="4953000"/>
          </a:xfrm>
          <a:prstGeom prst="rect">
            <a:avLst/>
          </a:prstGeom>
        </p:spPr>
      </p:pic>
    </p:spTree>
    <p:extLst>
      <p:ext uri="{BB962C8B-B14F-4D97-AF65-F5344CB8AC3E}">
        <p14:creationId xmlns:p14="http://schemas.microsoft.com/office/powerpoint/2010/main" val="9486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heckerboard(across)">
                                      <p:cBhvr>
                                        <p:cTn id="26" dur="500"/>
                                        <p:tgtEl>
                                          <p:spTgt spid="2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heckerboard(across)">
                                      <p:cBhvr>
                                        <p:cTn id="29" dur="500"/>
                                        <p:tgtEl>
                                          <p:spTgt spid="20"/>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heckerboard(across)">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4" grpId="0" animBg="1"/>
      <p:bldP spid="15" grpId="0"/>
      <p:bldP spid="18" grpId="0" animBg="1"/>
      <p:bldP spid="19" grpId="0"/>
      <p:bldP spid="20"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Title 2">
            <a:extLst>
              <a:ext uri="{FF2B5EF4-FFF2-40B4-BE49-F238E27FC236}">
                <a16:creationId xmlns:a16="http://schemas.microsoft.com/office/drawing/2014/main" id="{9D17BFD4-A11F-1C5C-9AE1-ADDA05EE52B4}"/>
              </a:ext>
            </a:extLst>
          </p:cNvPr>
          <p:cNvSpPr>
            <a:spLocks noGrp="1"/>
          </p:cNvSpPr>
          <p:nvPr>
            <p:ph type="title"/>
          </p:nvPr>
        </p:nvSpPr>
        <p:spPr/>
        <p:txBody>
          <a:bodyPr/>
          <a:lstStyle/>
          <a:p>
            <a:r>
              <a:rPr lang="en-VN" dirty="0"/>
              <a:t>Định hướng giản pháp</a:t>
            </a:r>
          </a:p>
        </p:txBody>
      </p:sp>
      <p:sp>
        <p:nvSpPr>
          <p:cNvPr id="5" name="TextBox 4">
            <a:extLst>
              <a:ext uri="{FF2B5EF4-FFF2-40B4-BE49-F238E27FC236}">
                <a16:creationId xmlns:a16="http://schemas.microsoft.com/office/drawing/2014/main" id="{8BAB641F-4CAB-517D-0223-8A01A19728F3}"/>
              </a:ext>
            </a:extLst>
          </p:cNvPr>
          <p:cNvSpPr txBox="1"/>
          <p:nvPr/>
        </p:nvSpPr>
        <p:spPr>
          <a:xfrm>
            <a:off x="1494636" y="2024423"/>
            <a:ext cx="5268992" cy="923330"/>
          </a:xfrm>
          <a:prstGeom prst="rect">
            <a:avLst/>
          </a:prstGeom>
          <a:noFill/>
        </p:spPr>
        <p:txBody>
          <a:bodyPr wrap="square" rtlCol="0">
            <a:spAutoFit/>
          </a:bodyPr>
          <a:lstStyle/>
          <a:p>
            <a:r>
              <a:rPr lang="en-US" sz="2700" dirty="0" err="1">
                <a:solidFill>
                  <a:schemeClr val="tx1"/>
                </a:solidFill>
                <a:latin typeface=""/>
                <a:cs typeface="Times New Roman" panose="02020603050405020304" pitchFamily="18" charset="0"/>
              </a:rPr>
              <a:t>Xây</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dựng</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hệ</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thống</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quản</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lý</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thông</a:t>
            </a:r>
            <a:r>
              <a:rPr lang="en-US" sz="2700" dirty="0">
                <a:solidFill>
                  <a:schemeClr val="tx1"/>
                </a:solidFill>
                <a:latin typeface=""/>
                <a:cs typeface="Times New Roman" panose="02020603050405020304" pitchFamily="18" charset="0"/>
              </a:rPr>
              <a:t> tin </a:t>
            </a:r>
            <a:r>
              <a:rPr lang="en-US" sz="2700" dirty="0" err="1">
                <a:solidFill>
                  <a:schemeClr val="tx1"/>
                </a:solidFill>
                <a:latin typeface=""/>
                <a:cs typeface="Times New Roman" panose="02020603050405020304" pitchFamily="18" charset="0"/>
              </a:rPr>
              <a:t>dân</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cư</a:t>
            </a:r>
            <a:endParaRPr lang="en-US" sz="2700" dirty="0">
              <a:solidFill>
                <a:schemeClr val="tx1"/>
              </a:solidFill>
              <a:latin typeface=""/>
              <a:cs typeface="Times New Roman" panose="02020603050405020304" pitchFamily="18" charset="0"/>
            </a:endParaRPr>
          </a:p>
        </p:txBody>
      </p:sp>
      <p:sp>
        <p:nvSpPr>
          <p:cNvPr id="7" name="TextBox 6">
            <a:extLst>
              <a:ext uri="{FF2B5EF4-FFF2-40B4-BE49-F238E27FC236}">
                <a16:creationId xmlns:a16="http://schemas.microsoft.com/office/drawing/2014/main" id="{F8B4AC37-3B19-4AD3-9D2E-B46C3D5BBCD8}"/>
              </a:ext>
            </a:extLst>
          </p:cNvPr>
          <p:cNvSpPr txBox="1"/>
          <p:nvPr/>
        </p:nvSpPr>
        <p:spPr>
          <a:xfrm>
            <a:off x="1494636" y="3099053"/>
            <a:ext cx="5268992" cy="923330"/>
          </a:xfrm>
          <a:prstGeom prst="rect">
            <a:avLst/>
          </a:prstGeom>
          <a:noFill/>
        </p:spPr>
        <p:txBody>
          <a:bodyPr wrap="square" rtlCol="0">
            <a:spAutoFit/>
          </a:bodyPr>
          <a:lstStyle/>
          <a:p>
            <a:r>
              <a:rPr lang="en-US" sz="2700" dirty="0" err="1">
                <a:solidFill>
                  <a:schemeClr val="tx1"/>
                </a:solidFill>
                <a:latin typeface=""/>
                <a:cs typeface="Times New Roman" panose="02020603050405020304" pitchFamily="18" charset="0"/>
              </a:rPr>
              <a:t>Quản</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lý</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cư</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dân</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theo</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căn</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nhà</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và</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tạo</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tài</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khoản</a:t>
            </a:r>
            <a:endParaRPr lang="en-US" sz="2700" dirty="0">
              <a:solidFill>
                <a:schemeClr val="tx1"/>
              </a:solidFill>
              <a:latin typeface=""/>
              <a:cs typeface="Times New Roman" panose="02020603050405020304" pitchFamily="18" charset="0"/>
            </a:endParaRPr>
          </a:p>
        </p:txBody>
      </p:sp>
      <p:sp>
        <p:nvSpPr>
          <p:cNvPr id="9" name="TextBox 8">
            <a:extLst>
              <a:ext uri="{FF2B5EF4-FFF2-40B4-BE49-F238E27FC236}">
                <a16:creationId xmlns:a16="http://schemas.microsoft.com/office/drawing/2014/main" id="{8A7F5D7C-1796-0720-3346-6D22B8A3DB9F}"/>
              </a:ext>
            </a:extLst>
          </p:cNvPr>
          <p:cNvSpPr txBox="1"/>
          <p:nvPr/>
        </p:nvSpPr>
        <p:spPr>
          <a:xfrm>
            <a:off x="1482182" y="4182823"/>
            <a:ext cx="5004770" cy="923330"/>
          </a:xfrm>
          <a:prstGeom prst="rect">
            <a:avLst/>
          </a:prstGeom>
          <a:noFill/>
        </p:spPr>
        <p:txBody>
          <a:bodyPr wrap="square" rtlCol="0">
            <a:spAutoFit/>
          </a:bodyPr>
          <a:lstStyle/>
          <a:p>
            <a:r>
              <a:rPr lang="en-US" sz="2700" dirty="0" err="1">
                <a:solidFill>
                  <a:schemeClr val="tx1"/>
                </a:solidFill>
                <a:latin typeface=""/>
                <a:cs typeface="Times New Roman" panose="02020603050405020304" pitchFamily="18" charset="0"/>
              </a:rPr>
              <a:t>Quy</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trình</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đăng</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ký</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và</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phê</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duyệt</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tài</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khoản</a:t>
            </a:r>
            <a:endParaRPr lang="en-US" sz="2700" dirty="0">
              <a:solidFill>
                <a:schemeClr val="tx1"/>
              </a:solidFill>
              <a:latin typeface=""/>
              <a:cs typeface="Times New Roman" panose="02020603050405020304" pitchFamily="18" charset="0"/>
            </a:endParaRPr>
          </a:p>
        </p:txBody>
      </p:sp>
      <p:sp>
        <p:nvSpPr>
          <p:cNvPr id="14" name="Google Shape;74;p4">
            <a:extLst>
              <a:ext uri="{FF2B5EF4-FFF2-40B4-BE49-F238E27FC236}">
                <a16:creationId xmlns:a16="http://schemas.microsoft.com/office/drawing/2014/main" id="{9FC464E6-E876-8212-BC4A-084765841994}"/>
              </a:ext>
            </a:extLst>
          </p:cNvPr>
          <p:cNvSpPr/>
          <p:nvPr/>
        </p:nvSpPr>
        <p:spPr>
          <a:xfrm>
            <a:off x="589382" y="20198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5" name="Google Shape;79;p4">
            <a:extLst>
              <a:ext uri="{FF2B5EF4-FFF2-40B4-BE49-F238E27FC236}">
                <a16:creationId xmlns:a16="http://schemas.microsoft.com/office/drawing/2014/main" id="{9BA1DC89-AD53-8A8F-83C1-41539D8F060F}"/>
              </a:ext>
            </a:extLst>
          </p:cNvPr>
          <p:cNvSpPr txBox="1"/>
          <p:nvPr/>
        </p:nvSpPr>
        <p:spPr>
          <a:xfrm>
            <a:off x="601836" y="21616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1</a:t>
            </a:r>
            <a:endParaRPr sz="2700" b="1" i="0" u="none" strike="noStrike" cap="none" dirty="0">
              <a:solidFill>
                <a:schemeClr val="dk1"/>
              </a:solidFill>
              <a:latin typeface="Quicksand"/>
              <a:ea typeface="Quicksand"/>
              <a:cs typeface="Quicksand"/>
              <a:sym typeface="Quicksand"/>
            </a:endParaRPr>
          </a:p>
        </p:txBody>
      </p:sp>
      <p:sp>
        <p:nvSpPr>
          <p:cNvPr id="18" name="Google Shape;74;p4">
            <a:extLst>
              <a:ext uri="{FF2B5EF4-FFF2-40B4-BE49-F238E27FC236}">
                <a16:creationId xmlns:a16="http://schemas.microsoft.com/office/drawing/2014/main" id="{AD3C3B12-A6EC-3BE7-57AC-D89586AD96C0}"/>
              </a:ext>
            </a:extLst>
          </p:cNvPr>
          <p:cNvSpPr/>
          <p:nvPr/>
        </p:nvSpPr>
        <p:spPr>
          <a:xfrm>
            <a:off x="576501" y="30990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 name="Google Shape;79;p4">
            <a:extLst>
              <a:ext uri="{FF2B5EF4-FFF2-40B4-BE49-F238E27FC236}">
                <a16:creationId xmlns:a16="http://schemas.microsoft.com/office/drawing/2014/main" id="{5522780C-DE95-28B4-90AE-28AABA512F1B}"/>
              </a:ext>
            </a:extLst>
          </p:cNvPr>
          <p:cNvSpPr txBox="1"/>
          <p:nvPr/>
        </p:nvSpPr>
        <p:spPr>
          <a:xfrm>
            <a:off x="588955" y="32408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2</a:t>
            </a:r>
            <a:endParaRPr sz="2700" b="1" i="0" u="none" strike="noStrike" cap="none" dirty="0">
              <a:solidFill>
                <a:schemeClr val="dk1"/>
              </a:solidFill>
              <a:latin typeface="Quicksand"/>
              <a:ea typeface="Quicksand"/>
              <a:cs typeface="Quicksand"/>
              <a:sym typeface="Quicksand"/>
            </a:endParaRPr>
          </a:p>
        </p:txBody>
      </p:sp>
      <p:sp>
        <p:nvSpPr>
          <p:cNvPr id="20" name="Google Shape;74;p4">
            <a:extLst>
              <a:ext uri="{FF2B5EF4-FFF2-40B4-BE49-F238E27FC236}">
                <a16:creationId xmlns:a16="http://schemas.microsoft.com/office/drawing/2014/main" id="{173E7073-86F5-98FA-D5BC-E10507FB628B}"/>
              </a:ext>
            </a:extLst>
          </p:cNvPr>
          <p:cNvSpPr/>
          <p:nvPr/>
        </p:nvSpPr>
        <p:spPr>
          <a:xfrm>
            <a:off x="577799" y="41782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1" name="Google Shape;79;p4">
            <a:extLst>
              <a:ext uri="{FF2B5EF4-FFF2-40B4-BE49-F238E27FC236}">
                <a16:creationId xmlns:a16="http://schemas.microsoft.com/office/drawing/2014/main" id="{1EAE6C21-CD2B-70DE-325C-F5682BA980ED}"/>
              </a:ext>
            </a:extLst>
          </p:cNvPr>
          <p:cNvSpPr txBox="1"/>
          <p:nvPr/>
        </p:nvSpPr>
        <p:spPr>
          <a:xfrm>
            <a:off x="590253" y="43200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dirty="0">
                <a:solidFill>
                  <a:schemeClr val="dk1"/>
                </a:solidFill>
                <a:latin typeface="Quicksand"/>
                <a:ea typeface="Quicksand"/>
                <a:cs typeface="Quicksand"/>
                <a:sym typeface="Quicksand"/>
              </a:rPr>
              <a:t>3</a:t>
            </a:r>
            <a:endParaRPr sz="2700" b="1" i="0" u="none" strike="noStrike" cap="none" dirty="0">
              <a:solidFill>
                <a:schemeClr val="dk1"/>
              </a:solidFill>
              <a:latin typeface="Quicksand"/>
              <a:ea typeface="Quicksand"/>
              <a:cs typeface="Quicksand"/>
              <a:sym typeface="Quicksand"/>
            </a:endParaRPr>
          </a:p>
        </p:txBody>
      </p:sp>
      <p:sp>
        <p:nvSpPr>
          <p:cNvPr id="8" name="TextBox 7">
            <a:extLst>
              <a:ext uri="{FF2B5EF4-FFF2-40B4-BE49-F238E27FC236}">
                <a16:creationId xmlns:a16="http://schemas.microsoft.com/office/drawing/2014/main" id="{7F9028DF-0840-9AF9-A2E6-CAD7EA6334D7}"/>
              </a:ext>
            </a:extLst>
          </p:cNvPr>
          <p:cNvSpPr txBox="1"/>
          <p:nvPr/>
        </p:nvSpPr>
        <p:spPr>
          <a:xfrm>
            <a:off x="388769" y="868582"/>
            <a:ext cx="11803231" cy="507831"/>
          </a:xfrm>
          <a:prstGeom prst="rect">
            <a:avLst/>
          </a:prstGeom>
          <a:noFill/>
        </p:spPr>
        <p:txBody>
          <a:bodyPr wrap="square" rtlCol="0">
            <a:spAutoFit/>
          </a:bodyPr>
          <a:lstStyle/>
          <a:p>
            <a:r>
              <a:rPr lang="vi-VN" sz="2700" dirty="0">
                <a:solidFill>
                  <a:schemeClr val="tx1"/>
                </a:solidFill>
                <a:effectLst/>
                <a:latin typeface=""/>
                <a:cs typeface="Times New Roman" panose="02020603050405020304" pitchFamily="18" charset="0"/>
              </a:rPr>
              <a:t>Mô hình quản lý thông qua chữ ký số và QR Code</a:t>
            </a:r>
            <a:endParaRPr lang="vi-VN" sz="2700" dirty="0">
              <a:solidFill>
                <a:schemeClr val="tx1"/>
              </a:solidFill>
              <a:latin typeface=""/>
              <a:cs typeface="Times New Roman" panose="02020603050405020304" pitchFamily="18" charset="0"/>
            </a:endParaRPr>
          </a:p>
        </p:txBody>
      </p:sp>
      <p:pic>
        <p:nvPicPr>
          <p:cNvPr id="10" name="Picture 9">
            <a:extLst>
              <a:ext uri="{FF2B5EF4-FFF2-40B4-BE49-F238E27FC236}">
                <a16:creationId xmlns:a16="http://schemas.microsoft.com/office/drawing/2014/main" id="{1871AA08-B5D1-D8E0-16A2-CB24CC8F923B}"/>
              </a:ext>
            </a:extLst>
          </p:cNvPr>
          <p:cNvPicPr>
            <a:picLocks noChangeAspect="1"/>
          </p:cNvPicPr>
          <p:nvPr/>
        </p:nvPicPr>
        <p:blipFill>
          <a:blip r:embed="rId3"/>
          <a:stretch>
            <a:fillRect/>
          </a:stretch>
        </p:blipFill>
        <p:spPr>
          <a:xfrm>
            <a:off x="6824831" y="1396123"/>
            <a:ext cx="4978400" cy="4406900"/>
          </a:xfrm>
          <a:prstGeom prst="rect">
            <a:avLst/>
          </a:prstGeom>
        </p:spPr>
      </p:pic>
    </p:spTree>
    <p:extLst>
      <p:ext uri="{BB962C8B-B14F-4D97-AF65-F5344CB8AC3E}">
        <p14:creationId xmlns:p14="http://schemas.microsoft.com/office/powerpoint/2010/main" val="33724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heckerboard(across)">
                                      <p:cBhvr>
                                        <p:cTn id="26" dur="500"/>
                                        <p:tgtEl>
                                          <p:spTgt spid="2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heckerboard(across)">
                                      <p:cBhvr>
                                        <p:cTn id="29" dur="500"/>
                                        <p:tgtEl>
                                          <p:spTgt spid="20"/>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heckerboard(across)">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4" grpId="0" animBg="1"/>
      <p:bldP spid="15" grpId="0"/>
      <p:bldP spid="18" grpId="0" animBg="1"/>
      <p:bldP spid="19" grpId="0"/>
      <p:bldP spid="20"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Title 2">
            <a:extLst>
              <a:ext uri="{FF2B5EF4-FFF2-40B4-BE49-F238E27FC236}">
                <a16:creationId xmlns:a16="http://schemas.microsoft.com/office/drawing/2014/main" id="{9D17BFD4-A11F-1C5C-9AE1-ADDA05EE52B4}"/>
              </a:ext>
            </a:extLst>
          </p:cNvPr>
          <p:cNvSpPr>
            <a:spLocks noGrp="1"/>
          </p:cNvSpPr>
          <p:nvPr>
            <p:ph type="title"/>
          </p:nvPr>
        </p:nvSpPr>
        <p:spPr/>
        <p:txBody>
          <a:bodyPr/>
          <a:lstStyle/>
          <a:p>
            <a:r>
              <a:rPr lang="en-VN" dirty="0"/>
              <a:t>Định hướng giản pháp</a:t>
            </a:r>
          </a:p>
        </p:txBody>
      </p:sp>
      <p:sp>
        <p:nvSpPr>
          <p:cNvPr id="5" name="TextBox 4">
            <a:extLst>
              <a:ext uri="{FF2B5EF4-FFF2-40B4-BE49-F238E27FC236}">
                <a16:creationId xmlns:a16="http://schemas.microsoft.com/office/drawing/2014/main" id="{8BAB641F-4CAB-517D-0223-8A01A19728F3}"/>
              </a:ext>
            </a:extLst>
          </p:cNvPr>
          <p:cNvSpPr txBox="1"/>
          <p:nvPr/>
        </p:nvSpPr>
        <p:spPr>
          <a:xfrm>
            <a:off x="1546146" y="2193763"/>
            <a:ext cx="5378395" cy="507831"/>
          </a:xfrm>
          <a:prstGeom prst="rect">
            <a:avLst/>
          </a:prstGeom>
          <a:noFill/>
        </p:spPr>
        <p:txBody>
          <a:bodyPr wrap="none" rtlCol="0">
            <a:spAutoFit/>
          </a:bodyPr>
          <a:lstStyle/>
          <a:p>
            <a:r>
              <a:rPr lang="en-US" sz="2700" dirty="0" err="1">
                <a:solidFill>
                  <a:schemeClr val="tx1"/>
                </a:solidFill>
                <a:latin typeface=""/>
                <a:cs typeface="Times New Roman" panose="02020603050405020304" pitchFamily="18" charset="0"/>
              </a:rPr>
              <a:t>Truy</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nhập</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hệ</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thống</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và</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đăng</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nhập</a:t>
            </a:r>
            <a:endParaRPr lang="en-US" sz="2700" dirty="0">
              <a:solidFill>
                <a:schemeClr val="tx1"/>
              </a:solidFill>
              <a:latin typeface=""/>
              <a:cs typeface="Times New Roman" panose="02020603050405020304" pitchFamily="18" charset="0"/>
            </a:endParaRPr>
          </a:p>
        </p:txBody>
      </p:sp>
      <p:sp>
        <p:nvSpPr>
          <p:cNvPr id="7" name="TextBox 6">
            <a:extLst>
              <a:ext uri="{FF2B5EF4-FFF2-40B4-BE49-F238E27FC236}">
                <a16:creationId xmlns:a16="http://schemas.microsoft.com/office/drawing/2014/main" id="{F8B4AC37-3B19-4AD3-9D2E-B46C3D5BBCD8}"/>
              </a:ext>
            </a:extLst>
          </p:cNvPr>
          <p:cNvSpPr txBox="1"/>
          <p:nvPr/>
        </p:nvSpPr>
        <p:spPr>
          <a:xfrm>
            <a:off x="1481755" y="3067962"/>
            <a:ext cx="5190508" cy="923330"/>
          </a:xfrm>
          <a:prstGeom prst="rect">
            <a:avLst/>
          </a:prstGeom>
          <a:noFill/>
        </p:spPr>
        <p:txBody>
          <a:bodyPr wrap="square" rtlCol="0">
            <a:spAutoFit/>
          </a:bodyPr>
          <a:lstStyle/>
          <a:p>
            <a:r>
              <a:rPr lang="en-US" sz="2700" dirty="0" err="1">
                <a:solidFill>
                  <a:schemeClr val="tx1"/>
                </a:solidFill>
                <a:latin typeface=""/>
                <a:cs typeface="Times New Roman" panose="02020603050405020304" pitchFamily="18" charset="0"/>
              </a:rPr>
              <a:t>Sử</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dụng</a:t>
            </a:r>
            <a:r>
              <a:rPr lang="en-US" sz="2700" dirty="0">
                <a:solidFill>
                  <a:schemeClr val="tx1"/>
                </a:solidFill>
                <a:latin typeface=""/>
                <a:cs typeface="Times New Roman" panose="02020603050405020304" pitchFamily="18" charset="0"/>
              </a:rPr>
              <a:t> QR Code </a:t>
            </a:r>
            <a:r>
              <a:rPr lang="en-US" sz="2700" dirty="0" err="1">
                <a:solidFill>
                  <a:schemeClr val="tx1"/>
                </a:solidFill>
                <a:latin typeface=""/>
                <a:cs typeface="Times New Roman" panose="02020603050405020304" pitchFamily="18" charset="0"/>
              </a:rPr>
              <a:t>để</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kiểm</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soát</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vào</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ra</a:t>
            </a:r>
            <a:endParaRPr lang="en-US" sz="2700" dirty="0">
              <a:solidFill>
                <a:schemeClr val="tx1"/>
              </a:solidFill>
              <a:latin typeface=""/>
              <a:cs typeface="Times New Roman" panose="02020603050405020304" pitchFamily="18" charset="0"/>
            </a:endParaRPr>
          </a:p>
        </p:txBody>
      </p:sp>
      <p:sp>
        <p:nvSpPr>
          <p:cNvPr id="9" name="TextBox 8">
            <a:extLst>
              <a:ext uri="{FF2B5EF4-FFF2-40B4-BE49-F238E27FC236}">
                <a16:creationId xmlns:a16="http://schemas.microsoft.com/office/drawing/2014/main" id="{8A7F5D7C-1796-0720-3346-6D22B8A3DB9F}"/>
              </a:ext>
            </a:extLst>
          </p:cNvPr>
          <p:cNvSpPr txBox="1"/>
          <p:nvPr/>
        </p:nvSpPr>
        <p:spPr>
          <a:xfrm>
            <a:off x="1481755" y="4182823"/>
            <a:ext cx="5442786" cy="923330"/>
          </a:xfrm>
          <a:prstGeom prst="rect">
            <a:avLst/>
          </a:prstGeom>
          <a:noFill/>
        </p:spPr>
        <p:txBody>
          <a:bodyPr wrap="square" rtlCol="0">
            <a:spAutoFit/>
          </a:bodyPr>
          <a:lstStyle/>
          <a:p>
            <a:r>
              <a:rPr lang="en-US" sz="2700" dirty="0" err="1">
                <a:solidFill>
                  <a:schemeClr val="tx1"/>
                </a:solidFill>
                <a:latin typeface=""/>
                <a:cs typeface="Times New Roman" panose="02020603050405020304" pitchFamily="18" charset="0"/>
              </a:rPr>
              <a:t>Tạo</a:t>
            </a:r>
            <a:r>
              <a:rPr lang="en-US" sz="2700" dirty="0">
                <a:solidFill>
                  <a:schemeClr val="tx1"/>
                </a:solidFill>
                <a:latin typeface=""/>
                <a:cs typeface="Times New Roman" panose="02020603050405020304" pitchFamily="18" charset="0"/>
              </a:rPr>
              <a:t> QR Code </a:t>
            </a:r>
            <a:r>
              <a:rPr lang="en-US" sz="2700" dirty="0" err="1">
                <a:solidFill>
                  <a:schemeClr val="tx1"/>
                </a:solidFill>
                <a:latin typeface=""/>
                <a:cs typeface="Times New Roman" panose="02020603050405020304" pitchFamily="18" charset="0"/>
              </a:rPr>
              <a:t>cho</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khách</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và</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Quy</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trình</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xác</a:t>
            </a:r>
            <a:r>
              <a:rPr lang="en-US" sz="2700" dirty="0">
                <a:solidFill>
                  <a:schemeClr val="tx1"/>
                </a:solidFill>
                <a:latin typeface=""/>
                <a:cs typeface="Times New Roman" panose="02020603050405020304" pitchFamily="18" charset="0"/>
              </a:rPr>
              <a:t> </a:t>
            </a:r>
            <a:r>
              <a:rPr lang="en-US" sz="2700" dirty="0" err="1">
                <a:solidFill>
                  <a:schemeClr val="tx1"/>
                </a:solidFill>
                <a:latin typeface=""/>
                <a:cs typeface="Times New Roman" panose="02020603050405020304" pitchFamily="18" charset="0"/>
              </a:rPr>
              <a:t>thực</a:t>
            </a:r>
            <a:endParaRPr lang="en-US" sz="2700" dirty="0">
              <a:solidFill>
                <a:schemeClr val="tx1"/>
              </a:solidFill>
              <a:latin typeface=""/>
              <a:cs typeface="Times New Roman" panose="02020603050405020304" pitchFamily="18" charset="0"/>
            </a:endParaRPr>
          </a:p>
        </p:txBody>
      </p:sp>
      <p:sp>
        <p:nvSpPr>
          <p:cNvPr id="14" name="Google Shape;74;p4">
            <a:extLst>
              <a:ext uri="{FF2B5EF4-FFF2-40B4-BE49-F238E27FC236}">
                <a16:creationId xmlns:a16="http://schemas.microsoft.com/office/drawing/2014/main" id="{9FC464E6-E876-8212-BC4A-084765841994}"/>
              </a:ext>
            </a:extLst>
          </p:cNvPr>
          <p:cNvSpPr/>
          <p:nvPr/>
        </p:nvSpPr>
        <p:spPr>
          <a:xfrm>
            <a:off x="589382" y="20198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5" name="Google Shape;79;p4">
            <a:extLst>
              <a:ext uri="{FF2B5EF4-FFF2-40B4-BE49-F238E27FC236}">
                <a16:creationId xmlns:a16="http://schemas.microsoft.com/office/drawing/2014/main" id="{9BA1DC89-AD53-8A8F-83C1-41539D8F060F}"/>
              </a:ext>
            </a:extLst>
          </p:cNvPr>
          <p:cNvSpPr txBox="1"/>
          <p:nvPr/>
        </p:nvSpPr>
        <p:spPr>
          <a:xfrm>
            <a:off x="601836" y="21616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4</a:t>
            </a:r>
            <a:endParaRPr sz="2700" b="1" i="0" u="none" strike="noStrike" cap="none" dirty="0">
              <a:solidFill>
                <a:schemeClr val="dk1"/>
              </a:solidFill>
              <a:latin typeface="Quicksand"/>
              <a:ea typeface="Quicksand"/>
              <a:cs typeface="Quicksand"/>
              <a:sym typeface="Quicksand"/>
            </a:endParaRPr>
          </a:p>
        </p:txBody>
      </p:sp>
      <p:sp>
        <p:nvSpPr>
          <p:cNvPr id="18" name="Google Shape;74;p4">
            <a:extLst>
              <a:ext uri="{FF2B5EF4-FFF2-40B4-BE49-F238E27FC236}">
                <a16:creationId xmlns:a16="http://schemas.microsoft.com/office/drawing/2014/main" id="{AD3C3B12-A6EC-3BE7-57AC-D89586AD96C0}"/>
              </a:ext>
            </a:extLst>
          </p:cNvPr>
          <p:cNvSpPr/>
          <p:nvPr/>
        </p:nvSpPr>
        <p:spPr>
          <a:xfrm>
            <a:off x="576501" y="30990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19" name="Google Shape;79;p4">
            <a:extLst>
              <a:ext uri="{FF2B5EF4-FFF2-40B4-BE49-F238E27FC236}">
                <a16:creationId xmlns:a16="http://schemas.microsoft.com/office/drawing/2014/main" id="{5522780C-DE95-28B4-90AE-28AABA512F1B}"/>
              </a:ext>
            </a:extLst>
          </p:cNvPr>
          <p:cNvSpPr txBox="1"/>
          <p:nvPr/>
        </p:nvSpPr>
        <p:spPr>
          <a:xfrm>
            <a:off x="588955" y="32408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5</a:t>
            </a:r>
            <a:endParaRPr sz="2700" b="1" i="0" u="none" strike="noStrike" cap="none" dirty="0">
              <a:solidFill>
                <a:schemeClr val="dk1"/>
              </a:solidFill>
              <a:latin typeface="Quicksand"/>
              <a:ea typeface="Quicksand"/>
              <a:cs typeface="Quicksand"/>
              <a:sym typeface="Quicksand"/>
            </a:endParaRPr>
          </a:p>
        </p:txBody>
      </p:sp>
      <p:sp>
        <p:nvSpPr>
          <p:cNvPr id="20" name="Google Shape;74;p4">
            <a:extLst>
              <a:ext uri="{FF2B5EF4-FFF2-40B4-BE49-F238E27FC236}">
                <a16:creationId xmlns:a16="http://schemas.microsoft.com/office/drawing/2014/main" id="{173E7073-86F5-98FA-D5BC-E10507FB628B}"/>
              </a:ext>
            </a:extLst>
          </p:cNvPr>
          <p:cNvSpPr/>
          <p:nvPr/>
        </p:nvSpPr>
        <p:spPr>
          <a:xfrm>
            <a:off x="577799" y="4178253"/>
            <a:ext cx="892800" cy="927900"/>
          </a:xfrm>
          <a:prstGeom prst="roundRect">
            <a:avLst>
              <a:gd name="adj" fmla="val 21761"/>
            </a:avLst>
          </a:prstGeom>
          <a:solidFill>
            <a:srgbClr val="F8BC7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sp>
        <p:nvSpPr>
          <p:cNvPr id="21" name="Google Shape;79;p4">
            <a:extLst>
              <a:ext uri="{FF2B5EF4-FFF2-40B4-BE49-F238E27FC236}">
                <a16:creationId xmlns:a16="http://schemas.microsoft.com/office/drawing/2014/main" id="{1EAE6C21-CD2B-70DE-325C-F5682BA980ED}"/>
              </a:ext>
            </a:extLst>
          </p:cNvPr>
          <p:cNvSpPr txBox="1"/>
          <p:nvPr/>
        </p:nvSpPr>
        <p:spPr>
          <a:xfrm>
            <a:off x="590253" y="4320073"/>
            <a:ext cx="867600" cy="64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dirty="0">
                <a:solidFill>
                  <a:schemeClr val="dk1"/>
                </a:solidFill>
                <a:latin typeface="Quicksand"/>
                <a:ea typeface="Quicksand"/>
                <a:cs typeface="Quicksand"/>
                <a:sym typeface="Quicksand"/>
              </a:rPr>
              <a:t>6</a:t>
            </a:r>
            <a:endParaRPr sz="2700" b="1" i="0" u="none" strike="noStrike" cap="none" dirty="0">
              <a:solidFill>
                <a:schemeClr val="dk1"/>
              </a:solidFill>
              <a:latin typeface="Quicksand"/>
              <a:ea typeface="Quicksand"/>
              <a:cs typeface="Quicksand"/>
              <a:sym typeface="Quicksand"/>
            </a:endParaRPr>
          </a:p>
        </p:txBody>
      </p:sp>
      <p:sp>
        <p:nvSpPr>
          <p:cNvPr id="8" name="TextBox 7">
            <a:extLst>
              <a:ext uri="{FF2B5EF4-FFF2-40B4-BE49-F238E27FC236}">
                <a16:creationId xmlns:a16="http://schemas.microsoft.com/office/drawing/2014/main" id="{7F9028DF-0840-9AF9-A2E6-CAD7EA6334D7}"/>
              </a:ext>
            </a:extLst>
          </p:cNvPr>
          <p:cNvSpPr txBox="1"/>
          <p:nvPr/>
        </p:nvSpPr>
        <p:spPr>
          <a:xfrm>
            <a:off x="388769" y="868582"/>
            <a:ext cx="11803231" cy="507831"/>
          </a:xfrm>
          <a:prstGeom prst="rect">
            <a:avLst/>
          </a:prstGeom>
          <a:noFill/>
        </p:spPr>
        <p:txBody>
          <a:bodyPr wrap="square" rtlCol="0">
            <a:spAutoFit/>
          </a:bodyPr>
          <a:lstStyle/>
          <a:p>
            <a:r>
              <a:rPr lang="vi-VN" sz="2700" dirty="0">
                <a:solidFill>
                  <a:schemeClr val="tx1"/>
                </a:solidFill>
                <a:effectLst/>
                <a:latin typeface=""/>
                <a:cs typeface="Times New Roman" panose="02020603050405020304" pitchFamily="18" charset="0"/>
              </a:rPr>
              <a:t>Mô hình quản lý thông qua chữ ký số và QR Code</a:t>
            </a:r>
            <a:endParaRPr lang="vi-VN" sz="2700" dirty="0">
              <a:solidFill>
                <a:schemeClr val="tx1"/>
              </a:solidFill>
              <a:latin typeface=""/>
              <a:cs typeface="Times New Roman" panose="02020603050405020304" pitchFamily="18" charset="0"/>
            </a:endParaRPr>
          </a:p>
        </p:txBody>
      </p:sp>
      <p:pic>
        <p:nvPicPr>
          <p:cNvPr id="4" name="Picture 3">
            <a:extLst>
              <a:ext uri="{FF2B5EF4-FFF2-40B4-BE49-F238E27FC236}">
                <a16:creationId xmlns:a16="http://schemas.microsoft.com/office/drawing/2014/main" id="{05288C2A-8003-8E0A-87FC-B7A416871135}"/>
              </a:ext>
            </a:extLst>
          </p:cNvPr>
          <p:cNvPicPr>
            <a:picLocks noChangeAspect="1"/>
          </p:cNvPicPr>
          <p:nvPr/>
        </p:nvPicPr>
        <p:blipFill>
          <a:blip r:embed="rId3"/>
          <a:stretch>
            <a:fillRect/>
          </a:stretch>
        </p:blipFill>
        <p:spPr>
          <a:xfrm>
            <a:off x="7314406" y="1758031"/>
            <a:ext cx="4538858" cy="3348121"/>
          </a:xfrm>
          <a:prstGeom prst="rect">
            <a:avLst/>
          </a:prstGeom>
        </p:spPr>
      </p:pic>
    </p:spTree>
    <p:extLst>
      <p:ext uri="{BB962C8B-B14F-4D97-AF65-F5344CB8AC3E}">
        <p14:creationId xmlns:p14="http://schemas.microsoft.com/office/powerpoint/2010/main" val="379089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heckerboard(across)">
                                      <p:cBhvr>
                                        <p:cTn id="26" dur="500"/>
                                        <p:tgtEl>
                                          <p:spTgt spid="2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heckerboard(across)">
                                      <p:cBhvr>
                                        <p:cTn id="29" dur="500"/>
                                        <p:tgtEl>
                                          <p:spTgt spid="20"/>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heckerboard(across)">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4" grpId="0" animBg="1"/>
      <p:bldP spid="15" grpId="0"/>
      <p:bldP spid="18" grpId="0" animBg="1"/>
      <p:bldP spid="19" grpId="0"/>
      <p:bldP spid="20" grpId="0" animBg="1"/>
      <p:bldP spid="21"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2771</TotalTime>
  <Words>3618</Words>
  <Application>Microsoft Macintosh PowerPoint</Application>
  <PresentationFormat>Widescreen</PresentationFormat>
  <Paragraphs>272</Paragraphs>
  <Slides>42</Slides>
  <Notes>42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Lato</vt:lpstr>
      <vt:lpstr>VnNimbusRomanNo9L</vt:lpstr>
      <vt:lpstr>Arial</vt:lpstr>
      <vt:lpstr>Times New Roman</vt:lpstr>
      <vt:lpstr>Quicksand</vt:lpstr>
      <vt:lpstr>Comfortaa</vt:lpstr>
      <vt:lpstr>Calibri</vt:lpstr>
      <vt:lpstr>Söhne</vt:lpstr>
      <vt:lpstr>Office Theme</vt:lpstr>
      <vt:lpstr>PowerPoint Presentation</vt:lpstr>
      <vt:lpstr>PowerPoint Presentation</vt:lpstr>
      <vt:lpstr>Nội dung</vt:lpstr>
      <vt:lpstr>PowerPoint Presentation</vt:lpstr>
      <vt:lpstr>Đặt Vấn đề</vt:lpstr>
      <vt:lpstr>Bất cập</vt:lpstr>
      <vt:lpstr>Mục tiêu</vt:lpstr>
      <vt:lpstr>Định hướng giản pháp</vt:lpstr>
      <vt:lpstr>Định hướng giản pháp</vt:lpstr>
      <vt:lpstr>PowerPoint Presentation</vt:lpstr>
      <vt:lpstr>Mô hình</vt:lpstr>
      <vt:lpstr>Kiến trúc phần mềm</vt:lpstr>
      <vt:lpstr>Thiết kế cơ sở dữ liệu</vt:lpstr>
      <vt:lpstr>Công nghệ sử dụng</vt:lpstr>
      <vt:lpstr>Giao diện chức năng chính</vt:lpstr>
      <vt:lpstr>Giao diện chức năng chính</vt:lpstr>
      <vt:lpstr>Giao diện chức năng chính</vt:lpstr>
      <vt:lpstr>Giao diện chức năng chính</vt:lpstr>
      <vt:lpstr>Giao diện chức năng chính</vt:lpstr>
      <vt:lpstr>Giao diện chức năng chính</vt:lpstr>
      <vt:lpstr>Giao diện chức năng chính</vt:lpstr>
      <vt:lpstr>Giao diện chức năng chính</vt:lpstr>
      <vt:lpstr>Giao diện chức năng chính</vt:lpstr>
      <vt:lpstr>Giao diện chức năng chính</vt:lpstr>
      <vt:lpstr>Kết quả xây dựng hệ thống</vt:lpstr>
      <vt:lpstr>PowerPoint Presentation</vt:lpstr>
      <vt:lpstr>Ứng dụng mã QR và chữ ký số trong phòng chống giả mạo</vt:lpstr>
      <vt:lpstr>Giải pháp tổng quan</vt:lpstr>
      <vt:lpstr>Mô tả giải pháp</vt:lpstr>
      <vt:lpstr>Mô tả giải pháp</vt:lpstr>
      <vt:lpstr>Giải thuật sinh QR Code</vt:lpstr>
      <vt:lpstr>Giải thuật xác thực QR Code</vt:lpstr>
      <vt:lpstr>PowerPoint Presentation</vt:lpstr>
      <vt:lpstr>Kết luận</vt:lpstr>
      <vt:lpstr>Hướng phát triển</vt:lpstr>
      <vt:lpstr>PowerPoint Presentation</vt:lpstr>
      <vt:lpstr>RSA là gì ?</vt:lpstr>
      <vt:lpstr>RSA là gì ?</vt:lpstr>
      <vt:lpstr>Cách hoạt động của hệ mã hóa RSA</vt:lpstr>
      <vt:lpstr>Cách hoạt động của hệ mã hóa RSA</vt:lpstr>
      <vt:lpstr>Chữ ký số sử dụng hệ mã hóa RSA </vt:lpstr>
      <vt:lpstr>Các kỹ thuật truyền thống trong phòng chống giả mạo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VAN THUONG 20194380</cp:lastModifiedBy>
  <cp:revision>19</cp:revision>
  <dcterms:created xsi:type="dcterms:W3CDTF">2020-12-31T09:57:48Z</dcterms:created>
  <dcterms:modified xsi:type="dcterms:W3CDTF">2024-01-31T23:14:05Z</dcterms:modified>
</cp:coreProperties>
</file>